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4"/>
  </p:notesMasterIdLst>
  <p:sldIdLst>
    <p:sldId id="506" r:id="rId2"/>
    <p:sldId id="795" r:id="rId3"/>
    <p:sldId id="820" r:id="rId4"/>
    <p:sldId id="256" r:id="rId5"/>
    <p:sldId id="823" r:id="rId6"/>
    <p:sldId id="824" r:id="rId7"/>
    <p:sldId id="266" r:id="rId8"/>
    <p:sldId id="825" r:id="rId9"/>
    <p:sldId id="826" r:id="rId10"/>
    <p:sldId id="450" r:id="rId11"/>
    <p:sldId id="259" r:id="rId12"/>
    <p:sldId id="271" r:id="rId13"/>
    <p:sldId id="430" r:id="rId14"/>
    <p:sldId id="442" r:id="rId15"/>
    <p:sldId id="433" r:id="rId16"/>
    <p:sldId id="451" r:id="rId17"/>
    <p:sldId id="435" r:id="rId18"/>
    <p:sldId id="507" r:id="rId19"/>
    <p:sldId id="510" r:id="rId20"/>
    <p:sldId id="508" r:id="rId21"/>
    <p:sldId id="511" r:id="rId22"/>
    <p:sldId id="512" r:id="rId23"/>
    <p:sldId id="513" r:id="rId24"/>
    <p:sldId id="514" r:id="rId25"/>
    <p:sldId id="516" r:id="rId26"/>
    <p:sldId id="517" r:id="rId27"/>
    <p:sldId id="518" r:id="rId28"/>
    <p:sldId id="618" r:id="rId29"/>
    <p:sldId id="622" r:id="rId30"/>
    <p:sldId id="619" r:id="rId31"/>
    <p:sldId id="621" r:id="rId32"/>
    <p:sldId id="620" r:id="rId33"/>
    <p:sldId id="628" r:id="rId34"/>
    <p:sldId id="448" r:id="rId35"/>
    <p:sldId id="449" r:id="rId36"/>
    <p:sldId id="629" r:id="rId37"/>
    <p:sldId id="630" r:id="rId38"/>
    <p:sldId id="623" r:id="rId39"/>
    <p:sldId id="515" r:id="rId40"/>
    <p:sldId id="624" r:id="rId41"/>
    <p:sldId id="625" r:id="rId42"/>
    <p:sldId id="626" r:id="rId43"/>
    <p:sldId id="627" r:id="rId44"/>
    <p:sldId id="258" r:id="rId45"/>
    <p:sldId id="437" r:id="rId46"/>
    <p:sldId id="436" r:id="rId47"/>
    <p:sldId id="441" r:id="rId48"/>
    <p:sldId id="438" r:id="rId49"/>
    <p:sldId id="426" r:id="rId50"/>
    <p:sldId id="636" r:id="rId51"/>
    <p:sldId id="261" r:id="rId52"/>
    <p:sldId id="424" r:id="rId53"/>
    <p:sldId id="427" r:id="rId54"/>
    <p:sldId id="428" r:id="rId55"/>
    <p:sldId id="429" r:id="rId56"/>
    <p:sldId id="631" r:id="rId57"/>
    <p:sldId id="536" r:id="rId58"/>
    <p:sldId id="632" r:id="rId59"/>
    <p:sldId id="633" r:id="rId60"/>
    <p:sldId id="634" r:id="rId61"/>
    <p:sldId id="461" r:id="rId62"/>
    <p:sldId id="635"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5140"/>
  </p:normalViewPr>
  <p:slideViewPr>
    <p:cSldViewPr snapToGrid="0" snapToObjects="1">
      <p:cViewPr varScale="1">
        <p:scale>
          <a:sx n="91" d="100"/>
          <a:sy n="91"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2638EA-A8C2-264E-B099-98549817B261}" type="datetimeFigureOut">
              <a:rPr lang="en-US" smtClean="0"/>
              <a:t>7/24/20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1930CD-5FC8-974D-BFDA-AF3BF3DDCB0D}" type="slidenum">
              <a:rPr lang="en-US" smtClean="0"/>
              <a:t>‹#›</a:t>
            </a:fld>
            <a:endParaRPr lang="en-US"/>
          </a:p>
        </p:txBody>
      </p:sp>
    </p:spTree>
    <p:extLst>
      <p:ext uri="{BB962C8B-B14F-4D97-AF65-F5344CB8AC3E}">
        <p14:creationId xmlns:p14="http://schemas.microsoft.com/office/powerpoint/2010/main" val="327002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nature.com/articles/s41551-018-0304-0#ref-CR7"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Brain-dead" TargetMode="External"/><Relationship Id="rId3" Type="http://schemas.openxmlformats.org/officeDocument/2006/relationships/hyperlink" Target="https://en.wikipedia.org/wiki/Systemic_disease" TargetMode="External"/><Relationship Id="rId7" Type="http://schemas.openxmlformats.org/officeDocument/2006/relationships/hyperlink" Target="https://en.wikipedia.org/wiki/Surgery"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tionary.org/wiki/moribund" TargetMode="External"/><Relationship Id="rId5" Type="http://schemas.openxmlformats.org/officeDocument/2006/relationships/hyperlink" Target="https://en.wikipedia.org/wiki/Life" TargetMode="External"/><Relationship Id="rId10" Type="http://schemas.openxmlformats.org/officeDocument/2006/relationships/hyperlink" Target="https://en.wikipedia.org/wiki/Organ_donation" TargetMode="External"/><Relationship Id="rId4" Type="http://schemas.openxmlformats.org/officeDocument/2006/relationships/hyperlink" Target="https://en.wikipedia.org/wiki/Disease" TargetMode="External"/><Relationship Id="rId9" Type="http://schemas.openxmlformats.org/officeDocument/2006/relationships/hyperlink" Target="https://en.wikipedia.org/wiki/Organ_(anatomy)"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nature.com/articles/s41551-018-0304-0#MOESM1"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nature.com/articles/s41551-018-0304-0#MOESM4" TargetMode="External"/><Relationship Id="rId4" Type="http://schemas.openxmlformats.org/officeDocument/2006/relationships/hyperlink" Target="https://www.nature.com/articles/s41551-018-0304-0#Fig3"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nature.com/articles/s41551-018-0304-0#Fig4"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nature.com/articles/s41551-018-0304-0#MOESM1"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497007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BASED ON A COMBINATION OF INITIAL AND REAL-TIME / TIME-VARYING FEATURES AVAILABLE THROUGH THE ANESTHESIA INFORMATION MANAGEMENT SYSTEM (AIMS)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decrease in SpO</a:t>
            </a:r>
            <a:r>
              <a:rPr lang="en-US" b="0" i="0" u="none" strike="noStrike" baseline="-25000" dirty="0">
                <a:solidFill>
                  <a:srgbClr val="222222"/>
                </a:solidFill>
                <a:effectLst/>
                <a:latin typeface="Lora"/>
              </a:rPr>
              <a:t>2</a:t>
            </a:r>
            <a:r>
              <a:rPr lang="en-US" b="0" i="0" u="none" strike="noStrike" dirty="0">
                <a:solidFill>
                  <a:srgbClr val="222222"/>
                </a:solidFill>
                <a:effectLst/>
                <a:latin typeface="Lora"/>
              </a:rPr>
              <a:t>, that is, arterial blood oxygen saturation as measured by pulse oximetry, to a threshold value of 92% or lower</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Real-time blood oxygen monitoring through pulse oximetry only allows </a:t>
            </a: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to take reactive actions to minimize the duration of hypoxemic episodes after their occurrence</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is associated with cardiac arrest, cardiac arrhythmias, post-operative infections and wound healing impairments, decreased cognitive function and delirium, and cerebral </a:t>
            </a:r>
            <a:r>
              <a:rPr lang="en-US" b="0" i="0" u="none" strike="noStrike" dirty="0" err="1">
                <a:solidFill>
                  <a:srgbClr val="222222"/>
                </a:solidFill>
                <a:effectLst/>
                <a:latin typeface="Lora"/>
              </a:rPr>
              <a:t>ischaemia</a:t>
            </a:r>
            <a:r>
              <a:rPr lang="en-US" b="0" i="0" u="none" strike="noStrike" dirty="0">
                <a:solidFill>
                  <a:srgbClr val="222222"/>
                </a:solidFill>
                <a:effectLst/>
                <a:latin typeface="Lora"/>
              </a:rPr>
              <a:t> through a number of metabolic pathways</a:t>
            </a:r>
            <a:r>
              <a:rPr lang="en-US" b="0" i="0" u="none" strike="noStrike" baseline="30000" dirty="0">
                <a:solidFill>
                  <a:srgbClr val="006699"/>
                </a:solidFill>
                <a:effectLst/>
                <a:latin typeface="Lora"/>
                <a:hlinkClick r:id="rId3" tooltip="Strachan, L. &amp; Noble, D. W. Hypoxia and surgical patients--prevention and treatment of an unnecessary cause of morbidity and mortality. J. R. Coll. Surg. Edinb. 46, 297–302 (2001)."/>
              </a:rPr>
              <a:t>7</a:t>
            </a:r>
            <a:r>
              <a:rPr lang="en-US" b="0" i="0" u="none" strike="noStrike" dirty="0">
                <a:solidFill>
                  <a:srgbClr val="222222"/>
                </a:solidFill>
                <a:effectLst/>
                <a:latin typeface="Lora"/>
              </a:rPr>
              <a:t>. Despite the advent and use of pulse oximetry to continuously monitor blood oxygen saturation (SpO</a:t>
            </a:r>
            <a:r>
              <a:rPr lang="en-US" b="0" i="0" u="none" strike="noStrike" baseline="-25000" dirty="0">
                <a:solidFill>
                  <a:srgbClr val="222222"/>
                </a:solidFill>
                <a:effectLst/>
                <a:latin typeface="Lora"/>
              </a:rPr>
              <a:t>2</a:t>
            </a:r>
            <a:r>
              <a:rPr lang="en-US" b="0" i="0" u="none" strike="noStrike" dirty="0">
                <a:solidFill>
                  <a:srgbClr val="222222"/>
                </a:solidFill>
                <a:effectLst/>
                <a:latin typeface="Lora"/>
              </a:rPr>
              <a:t>) during general and regional </a:t>
            </a:r>
            <a:r>
              <a:rPr lang="en-US" b="0" i="0" u="none" strike="noStrike" dirty="0" err="1">
                <a:solidFill>
                  <a:srgbClr val="222222"/>
                </a:solidFill>
                <a:effectLst/>
                <a:latin typeface="Lora"/>
              </a:rPr>
              <a:t>anaesthesia</a:t>
            </a:r>
            <a:r>
              <a:rPr lang="en-US" b="0" i="0" u="none" strike="noStrike" dirty="0">
                <a:solidFill>
                  <a:srgbClr val="222222"/>
                </a:solidFill>
                <a:effectLst/>
                <a:latin typeface="Lora"/>
              </a:rPr>
              <a:t>,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can neither be reliably predicted nor prevented at future time points</a:t>
            </a:r>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13</a:t>
            </a:fld>
            <a:endParaRPr lang="en-US"/>
          </a:p>
        </p:txBody>
      </p:sp>
    </p:spTree>
    <p:extLst>
      <p:ext uri="{BB962C8B-B14F-4D97-AF65-F5344CB8AC3E}">
        <p14:creationId xmlns:p14="http://schemas.microsoft.com/office/powerpoint/2010/main" val="416912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Note that more than 2,000 of the initial and intraoperative features represent words from text data sources.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Histograms summarizing the basic properties of the </a:t>
            </a:r>
            <a:r>
              <a:rPr lang="en-US" b="0" i="0" u="none" strike="noStrike" dirty="0" err="1">
                <a:solidFill>
                  <a:srgbClr val="222222"/>
                </a:solidFill>
                <a:effectLst/>
                <a:latin typeface="Lora"/>
              </a:rPr>
              <a:t>anaesthesia</a:t>
            </a:r>
            <a:r>
              <a:rPr lang="en-US" b="0" i="0" u="none" strike="noStrike" dirty="0">
                <a:solidFill>
                  <a:srgbClr val="222222"/>
                </a:solidFill>
                <a:effectLst/>
                <a:latin typeface="Lora"/>
              </a:rPr>
              <a:t> procedures used for training (</a:t>
            </a:r>
            <a:r>
              <a:rPr lang="en-US" b="0" i="1" u="none" strike="noStrike" dirty="0">
                <a:solidFill>
                  <a:srgbClr val="222222"/>
                </a:solidFill>
                <a:effectLst/>
                <a:latin typeface="Lora"/>
              </a:rPr>
              <a:t>y</a:t>
            </a:r>
            <a:r>
              <a:rPr lang="en-US" b="0" i="0" u="none" strike="noStrike" dirty="0">
                <a:solidFill>
                  <a:srgbClr val="222222"/>
                </a:solidFill>
                <a:effectLst/>
                <a:latin typeface="Lora"/>
              </a:rPr>
              <a:t> axes represent normalized procedure counts). Prescience was trained and evaluated using data from 53,126 procedures recorded at two hospitals over two years (representing 36,232 unique patients). In our dataset, 37.4% of adults aged 20 or over have a BMI of 30 or more, which is a close match to the US obesity rate of 37.9%</a:t>
            </a:r>
            <a:endParaRPr lang="en-US" dirty="0"/>
          </a:p>
          <a:p>
            <a:endParaRPr lang="en-US" dirty="0"/>
          </a:p>
          <a:p>
            <a:r>
              <a:rPr lang="en-US" sz="1200" b="0" i="0" u="none" strike="noStrike" kern="1200" dirty="0">
                <a:solidFill>
                  <a:schemeClr val="tx1"/>
                </a:solidFill>
                <a:effectLst/>
                <a:latin typeface="+mn-lt"/>
                <a:ea typeface="+mn-ea"/>
                <a:cs typeface="+mn-cs"/>
              </a:rPr>
              <a:t>Healthy person.</a:t>
            </a:r>
          </a:p>
          <a:p>
            <a:r>
              <a:rPr lang="en-US" sz="1200" b="0" i="0" u="none" strike="noStrike" kern="1200" dirty="0">
                <a:solidFill>
                  <a:schemeClr val="tx1"/>
                </a:solidFill>
                <a:effectLst/>
                <a:latin typeface="+mn-lt"/>
                <a:ea typeface="+mn-ea"/>
                <a:cs typeface="+mn-cs"/>
              </a:rPr>
              <a:t>Mild </a:t>
            </a:r>
            <a:r>
              <a:rPr lang="en-US" sz="1200" b="0" i="0" u="none" strike="noStrike" kern="1200" dirty="0">
                <a:solidFill>
                  <a:schemeClr val="tx1"/>
                </a:solidFill>
                <a:effectLst/>
                <a:latin typeface="+mn-lt"/>
                <a:ea typeface="+mn-ea"/>
                <a:cs typeface="+mn-cs"/>
                <a:hlinkClick r:id="rId3" tooltip="Systemic disease"/>
              </a:rPr>
              <a:t>systemic disease</a:t>
            </a:r>
            <a:r>
              <a:rPr lang="en-US" sz="1200" b="0" i="0" u="none" strike="noStrike" kern="1200" dirty="0">
                <a:solidFill>
                  <a:schemeClr val="tx1"/>
                </a:solidFill>
                <a:effectLst/>
                <a:latin typeface="+mn-lt"/>
                <a:ea typeface="+mn-ea"/>
                <a:cs typeface="+mn-cs"/>
              </a:rPr>
              <a:t>. e.g. mild diabetes</a:t>
            </a:r>
          </a:p>
          <a:p>
            <a:r>
              <a:rPr lang="en-US" sz="1200" b="0" i="0" u="none" strike="noStrike" kern="1200" dirty="0">
                <a:solidFill>
                  <a:schemeClr val="tx1"/>
                </a:solidFill>
                <a:effectLst/>
                <a:latin typeface="+mn-lt"/>
                <a:ea typeface="+mn-ea"/>
                <a:cs typeface="+mn-cs"/>
              </a:rPr>
              <a:t>Severe systemic </a:t>
            </a:r>
            <a:r>
              <a:rPr lang="en-US" sz="1200" b="0" i="0" u="none" strike="noStrike" kern="1200" dirty="0">
                <a:solidFill>
                  <a:schemeClr val="tx1"/>
                </a:solidFill>
                <a:effectLst/>
                <a:latin typeface="+mn-lt"/>
                <a:ea typeface="+mn-ea"/>
                <a:cs typeface="+mn-cs"/>
                <a:hlinkClick r:id="rId4" tooltip="Disease"/>
              </a:rPr>
              <a:t>disease</a:t>
            </a:r>
            <a:r>
              <a:rPr lang="en-US" sz="1200" b="0" i="0" u="none" strike="noStrike" kern="1200" dirty="0">
                <a:solidFill>
                  <a:schemeClr val="tx1"/>
                </a:solidFill>
                <a:effectLst/>
                <a:latin typeface="+mn-lt"/>
                <a:ea typeface="+mn-ea"/>
                <a:cs typeface="+mn-cs"/>
              </a:rPr>
              <a:t>, e.g. severe diabetes, intestinal obstruction, </a:t>
            </a:r>
          </a:p>
          <a:p>
            <a:r>
              <a:rPr lang="en-US" sz="1200" b="0" i="0" u="none" strike="noStrike" kern="1200" dirty="0">
                <a:solidFill>
                  <a:schemeClr val="tx1"/>
                </a:solidFill>
                <a:effectLst/>
                <a:latin typeface="+mn-lt"/>
                <a:ea typeface="+mn-ea"/>
                <a:cs typeface="+mn-cs"/>
              </a:rPr>
              <a:t>Severe systemic disease that is a constant threat to </a:t>
            </a:r>
            <a:r>
              <a:rPr lang="en-US" sz="1200" b="0" i="0" u="none" strike="noStrike" kern="1200" dirty="0">
                <a:solidFill>
                  <a:schemeClr val="tx1"/>
                </a:solidFill>
                <a:effectLst/>
                <a:latin typeface="+mn-lt"/>
                <a:ea typeface="+mn-ea"/>
                <a:cs typeface="+mn-cs"/>
                <a:hlinkClick r:id="rId5" tooltip="Life"/>
              </a:rPr>
              <a:t>life</a:t>
            </a:r>
            <a:r>
              <a:rPr lang="en-US" sz="1200" b="0" i="0" u="none" strike="noStrike" kern="1200" dirty="0">
                <a:solidFill>
                  <a:schemeClr val="tx1"/>
                </a:solidFill>
                <a:effectLst/>
                <a:latin typeface="+mn-lt"/>
                <a:ea typeface="+mn-ea"/>
                <a:cs typeface="+mn-cs"/>
              </a:rPr>
              <a:t>., e.g. cardiac decompensation</a:t>
            </a:r>
          </a:p>
          <a:p>
            <a:r>
              <a:rPr lang="en-US" sz="1200" b="0" i="0" u="none" strike="noStrike" kern="1200" dirty="0">
                <a:solidFill>
                  <a:schemeClr val="tx1"/>
                </a:solidFill>
                <a:effectLst/>
                <a:latin typeface="+mn-lt"/>
                <a:ea typeface="+mn-ea"/>
                <a:cs typeface="+mn-cs"/>
              </a:rPr>
              <a:t>A </a:t>
            </a:r>
            <a:r>
              <a:rPr lang="en-US" sz="1200" b="0" i="0" u="none" strike="noStrike" kern="1200" dirty="0">
                <a:solidFill>
                  <a:schemeClr val="tx1"/>
                </a:solidFill>
                <a:effectLst/>
                <a:latin typeface="+mn-lt"/>
                <a:ea typeface="+mn-ea"/>
                <a:cs typeface="+mn-cs"/>
                <a:hlinkClick r:id="rId6" tooltip="wikt:moribund"/>
              </a:rPr>
              <a:t>moribund</a:t>
            </a:r>
            <a:r>
              <a:rPr lang="en-US" sz="1200" b="0" i="0" u="none" strike="noStrike" kern="1200" dirty="0">
                <a:solidFill>
                  <a:schemeClr val="tx1"/>
                </a:solidFill>
                <a:effectLst/>
                <a:latin typeface="+mn-lt"/>
                <a:ea typeface="+mn-ea"/>
                <a:cs typeface="+mn-cs"/>
              </a:rPr>
              <a:t> person who is not expected to survive without the  </a:t>
            </a:r>
            <a:r>
              <a:rPr lang="en-US" sz="1200" b="0" i="0" u="none" strike="noStrike" kern="1200" dirty="0">
                <a:solidFill>
                  <a:schemeClr val="tx1"/>
                </a:solidFill>
                <a:effectLst/>
                <a:latin typeface="+mn-lt"/>
                <a:ea typeface="+mn-ea"/>
                <a:cs typeface="+mn-cs"/>
                <a:hlinkClick r:id="rId7" tooltip="Surgery"/>
              </a:rPr>
              <a:t>operation</a:t>
            </a:r>
            <a:r>
              <a:rPr lang="en-US" sz="1200" b="0" i="0" u="none" strike="noStrike" kern="1200" dirty="0">
                <a:solidFill>
                  <a:schemeClr val="tx1"/>
                </a:solidFill>
                <a:effectLst/>
                <a:latin typeface="+mn-lt"/>
                <a:ea typeface="+mn-ea"/>
                <a:cs typeface="+mn-cs"/>
              </a:rPr>
              <a:t>, emergency for class 1 or 2</a:t>
            </a:r>
          </a:p>
          <a:p>
            <a:r>
              <a:rPr lang="en-US" sz="1200" b="0" i="0" u="none" strike="noStrike" kern="1200" dirty="0">
                <a:solidFill>
                  <a:schemeClr val="tx1"/>
                </a:solidFill>
                <a:effectLst/>
                <a:latin typeface="+mn-lt"/>
                <a:ea typeface="+mn-ea"/>
                <a:cs typeface="+mn-cs"/>
              </a:rPr>
              <a:t>A declared </a:t>
            </a:r>
            <a:r>
              <a:rPr lang="en-US" sz="1200" b="0" i="0" u="none" strike="noStrike" kern="1200" dirty="0">
                <a:solidFill>
                  <a:schemeClr val="tx1"/>
                </a:solidFill>
                <a:effectLst/>
                <a:latin typeface="+mn-lt"/>
                <a:ea typeface="+mn-ea"/>
                <a:cs typeface="+mn-cs"/>
                <a:hlinkClick r:id="rId8" tooltip="Brain-dead"/>
              </a:rPr>
              <a:t>brain-dead</a:t>
            </a:r>
            <a:r>
              <a:rPr lang="en-US" sz="1200" b="0" i="0" u="none" strike="noStrike" kern="1200" dirty="0">
                <a:solidFill>
                  <a:schemeClr val="tx1"/>
                </a:solidFill>
                <a:effectLst/>
                <a:latin typeface="+mn-lt"/>
                <a:ea typeface="+mn-ea"/>
                <a:cs typeface="+mn-cs"/>
              </a:rPr>
              <a:t> person whose  </a:t>
            </a:r>
            <a:r>
              <a:rPr lang="en-US" sz="1200" b="0" i="0" u="none" strike="noStrike" kern="1200" dirty="0">
                <a:solidFill>
                  <a:schemeClr val="tx1"/>
                </a:solidFill>
                <a:effectLst/>
                <a:latin typeface="+mn-lt"/>
                <a:ea typeface="+mn-ea"/>
                <a:cs typeface="+mn-cs"/>
                <a:hlinkClick r:id="rId9" tooltip="Organ (anatomy)"/>
              </a:rPr>
              <a:t>organs</a:t>
            </a:r>
            <a:r>
              <a:rPr lang="en-US" sz="1200" b="0" i="0" u="none" strike="noStrike" kern="1200" dirty="0">
                <a:solidFill>
                  <a:schemeClr val="tx1"/>
                </a:solidFill>
                <a:effectLst/>
                <a:latin typeface="+mn-lt"/>
                <a:ea typeface="+mn-ea"/>
                <a:cs typeface="+mn-cs"/>
              </a:rPr>
              <a:t> are being removed for </a:t>
            </a:r>
            <a:r>
              <a:rPr lang="en-US" sz="1200" b="0" i="0" u="none" strike="noStrike" kern="1200" dirty="0">
                <a:solidFill>
                  <a:schemeClr val="tx1"/>
                </a:solidFill>
                <a:effectLst/>
                <a:latin typeface="+mn-lt"/>
                <a:ea typeface="+mn-ea"/>
                <a:cs typeface="+mn-cs"/>
                <a:hlinkClick r:id="rId10" tooltip="Organ donation"/>
              </a:rPr>
              <a:t>donor</a:t>
            </a:r>
            <a:r>
              <a:rPr lang="en-US" sz="1200" b="0" i="0" u="none" strike="noStrike" kern="1200" dirty="0">
                <a:solidFill>
                  <a:schemeClr val="tx1"/>
                </a:solidFill>
                <a:effectLst/>
                <a:latin typeface="+mn-lt"/>
                <a:ea typeface="+mn-ea"/>
                <a:cs typeface="+mn-cs"/>
              </a:rPr>
              <a:t> purposes, emergency for class 3 or 4</a:t>
            </a:r>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15</a:t>
            </a:fld>
            <a:endParaRPr lang="en-US"/>
          </a:p>
        </p:txBody>
      </p:sp>
    </p:spTree>
    <p:extLst>
      <p:ext uri="{BB962C8B-B14F-4D97-AF65-F5344CB8AC3E}">
        <p14:creationId xmlns:p14="http://schemas.microsoft.com/office/powerpoint/2010/main" val="3676918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 min window: long enough to allow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to intervene, but short enough to represent near-term risks that would benefit from immediate attention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actually what’s used for the anesthesiologist comparison</a:t>
            </a:r>
          </a:p>
          <a:p>
            <a:r>
              <a:rPr lang="en-US" sz="1200" b="0" i="0" u="none" strike="noStrike" kern="1200" dirty="0">
                <a:solidFill>
                  <a:schemeClr val="tx1"/>
                </a:solidFill>
                <a:effectLst/>
                <a:latin typeface="+mn-lt"/>
                <a:ea typeface="+mn-ea"/>
                <a:cs typeface="+mn-cs"/>
              </a:rPr>
              <a:t>Model training was less strict</a:t>
            </a: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17</a:t>
            </a:fld>
            <a:endParaRPr lang="en-US"/>
          </a:p>
        </p:txBody>
      </p:sp>
    </p:spTree>
    <p:extLst>
      <p:ext uri="{BB962C8B-B14F-4D97-AF65-F5344CB8AC3E}">
        <p14:creationId xmlns:p14="http://schemas.microsoft.com/office/powerpoint/2010/main" val="277158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Suppose we have a vector of measurements (x)</a:t>
            </a:r>
          </a:p>
          <a:p>
            <a:pPr marL="171450" indent="-171450">
              <a:buFontTx/>
              <a:buChar char="-"/>
            </a:pPr>
            <a:r>
              <a:rPr lang="en-US" dirty="0"/>
              <a:t>Associated with those measurements is an outcome – or a label – or another measurement (y)</a:t>
            </a:r>
          </a:p>
          <a:p>
            <a:pPr marL="171450" indent="-171450">
              <a:buFontTx/>
              <a:buChar char="-"/>
            </a:pPr>
            <a:r>
              <a:rPr lang="en-US" dirty="0"/>
              <a:t>We’d like to make a prediction about (y) that is based on (x)</a:t>
            </a:r>
          </a:p>
          <a:p>
            <a:pPr marL="171450" indent="-171450">
              <a:buFontTx/>
              <a:buChar char="-"/>
            </a:pPr>
            <a:endParaRPr lang="en-US" dirty="0"/>
          </a:p>
          <a:p>
            <a:pPr marL="171450" indent="-171450">
              <a:buFontTx/>
              <a:buChar char="-"/>
            </a:pPr>
            <a:r>
              <a:rPr lang="en-US" dirty="0"/>
              <a:t>Maybe (y) is a home price. X is a bunch of information about that home, e.g. square footage, number of bedrooms, how old, neighborhood, school district. Let’s say we’d like to make an informed guess about the home price based on all that information. What we need is a predictive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2384675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19</a:t>
            </a:fld>
            <a:endParaRPr lang="en-US"/>
          </a:p>
        </p:txBody>
      </p:sp>
    </p:spTree>
    <p:extLst>
      <p:ext uri="{BB962C8B-B14F-4D97-AF65-F5344CB8AC3E}">
        <p14:creationId xmlns:p14="http://schemas.microsoft.com/office/powerpoint/2010/main" val="3774616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20</a:t>
            </a:fld>
            <a:endParaRPr lang="en-US"/>
          </a:p>
        </p:txBody>
      </p:sp>
    </p:spTree>
    <p:extLst>
      <p:ext uri="{BB962C8B-B14F-4D97-AF65-F5344CB8AC3E}">
        <p14:creationId xmlns:p14="http://schemas.microsoft.com/office/powerpoint/2010/main" val="363830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21</a:t>
            </a:fld>
            <a:endParaRPr lang="en-US"/>
          </a:p>
        </p:txBody>
      </p:sp>
    </p:spTree>
    <p:extLst>
      <p:ext uri="{BB962C8B-B14F-4D97-AF65-F5344CB8AC3E}">
        <p14:creationId xmlns:p14="http://schemas.microsoft.com/office/powerpoint/2010/main" val="17340853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22</a:t>
            </a:fld>
            <a:endParaRPr lang="en-US"/>
          </a:p>
        </p:txBody>
      </p:sp>
    </p:spTree>
    <p:extLst>
      <p:ext uri="{BB962C8B-B14F-4D97-AF65-F5344CB8AC3E}">
        <p14:creationId xmlns:p14="http://schemas.microsoft.com/office/powerpoint/2010/main" val="3810086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261706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4286977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how this architecture could be used to predict the next word in the sequence, for example</a:t>
            </a:r>
          </a:p>
          <a:p>
            <a:endParaRPr lang="en-US" dirty="0"/>
          </a:p>
          <a:p>
            <a:r>
              <a:rPr lang="en-US" dirty="0"/>
              <a:t>Here, the goal is to classify each word in the sequence is classified as being PHI – one of several types – or not</a:t>
            </a:r>
          </a:p>
          <a:p>
            <a:r>
              <a:rPr lang="en-US" dirty="0"/>
              <a:t>in a way that’s not just informed by the embedding for that individual word, but by surrounding context</a:t>
            </a:r>
          </a:p>
        </p:txBody>
      </p:sp>
      <p:sp>
        <p:nvSpPr>
          <p:cNvPr id="4" name="Slide Number Placeholder 3"/>
          <p:cNvSpPr>
            <a:spLocks noGrp="1"/>
          </p:cNvSpPr>
          <p:nvPr>
            <p:ph type="sldNum" sz="quarter" idx="5"/>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4253566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155190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1325170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27</a:t>
            </a:fld>
            <a:endParaRPr lang="en-US"/>
          </a:p>
        </p:txBody>
      </p:sp>
    </p:spTree>
    <p:extLst>
      <p:ext uri="{BB962C8B-B14F-4D97-AF65-F5344CB8AC3E}">
        <p14:creationId xmlns:p14="http://schemas.microsoft.com/office/powerpoint/2010/main" val="1879769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23B2E0-F841-4DF0-86E7-486D3B83D04F}" type="slidenum">
              <a:rPr lang="en-US" smtClean="0"/>
              <a:t>28</a:t>
            </a:fld>
            <a:endParaRPr lang="en-US"/>
          </a:p>
        </p:txBody>
      </p:sp>
    </p:spTree>
    <p:extLst>
      <p:ext uri="{BB962C8B-B14F-4D97-AF65-F5344CB8AC3E}">
        <p14:creationId xmlns:p14="http://schemas.microsoft.com/office/powerpoint/2010/main" val="658628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29</a:t>
            </a:fld>
            <a:endParaRPr lang="en-US"/>
          </a:p>
        </p:txBody>
      </p:sp>
    </p:spTree>
    <p:extLst>
      <p:ext uri="{BB962C8B-B14F-4D97-AF65-F5344CB8AC3E}">
        <p14:creationId xmlns:p14="http://schemas.microsoft.com/office/powerpoint/2010/main" val="2754650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30</a:t>
            </a:fld>
            <a:endParaRPr lang="en-US"/>
          </a:p>
        </p:txBody>
      </p:sp>
    </p:spTree>
    <p:extLst>
      <p:ext uri="{BB962C8B-B14F-4D97-AF65-F5344CB8AC3E}">
        <p14:creationId xmlns:p14="http://schemas.microsoft.com/office/powerpoint/2010/main" val="18011613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31</a:t>
            </a:fld>
            <a:endParaRPr lang="en-US"/>
          </a:p>
        </p:txBody>
      </p:sp>
    </p:spTree>
    <p:extLst>
      <p:ext uri="{BB962C8B-B14F-4D97-AF65-F5344CB8AC3E}">
        <p14:creationId xmlns:p14="http://schemas.microsoft.com/office/powerpoint/2010/main" val="2345773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32</a:t>
            </a:fld>
            <a:endParaRPr lang="en-US"/>
          </a:p>
        </p:txBody>
      </p:sp>
    </p:spTree>
    <p:extLst>
      <p:ext uri="{BB962C8B-B14F-4D97-AF65-F5344CB8AC3E}">
        <p14:creationId xmlns:p14="http://schemas.microsoft.com/office/powerpoint/2010/main" val="3627923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33</a:t>
            </a:fld>
            <a:endParaRPr lang="en-US"/>
          </a:p>
        </p:txBody>
      </p:sp>
    </p:spTree>
    <p:extLst>
      <p:ext uri="{BB962C8B-B14F-4D97-AF65-F5344CB8AC3E}">
        <p14:creationId xmlns:p14="http://schemas.microsoft.com/office/powerpoint/2010/main" val="40857208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examples of these – where each one might make sense</a:t>
            </a:r>
          </a:p>
        </p:txBody>
      </p:sp>
      <p:sp>
        <p:nvSpPr>
          <p:cNvPr id="4" name="Slide Number Placeholder 3"/>
          <p:cNvSpPr>
            <a:spLocks noGrp="1"/>
          </p:cNvSpPr>
          <p:nvPr>
            <p:ph type="sldNum" sz="quarter" idx="5"/>
          </p:nvPr>
        </p:nvSpPr>
        <p:spPr/>
        <p:txBody>
          <a:bodyPr/>
          <a:lstStyle/>
          <a:p>
            <a:fld id="{4E1930CD-5FC8-974D-BFDA-AF3BF3DDCB0D}" type="slidenum">
              <a:rPr lang="en-US" smtClean="0"/>
              <a:t>34</a:t>
            </a:fld>
            <a:endParaRPr lang="en-US"/>
          </a:p>
        </p:txBody>
      </p:sp>
    </p:spTree>
    <p:extLst>
      <p:ext uri="{BB962C8B-B14F-4D97-AF65-F5344CB8AC3E}">
        <p14:creationId xmlns:p14="http://schemas.microsoft.com/office/powerpoint/2010/main" val="642834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99" b="0" i="0" u="none" strike="noStrike" kern="1200" dirty="0">
                <a:solidFill>
                  <a:schemeClr val="tx1"/>
                </a:solidFill>
                <a:effectLst/>
                <a:latin typeface="+mn-lt"/>
                <a:ea typeface="+mn-ea"/>
                <a:cs typeface="+mn-cs"/>
              </a:rPr>
              <a:t>Long Short Term Memory network – i.e. LSTM</a:t>
            </a:r>
          </a:p>
          <a:p>
            <a:endParaRPr lang="en-US" sz="1199" b="0" i="0" u="none" strike="noStrike" kern="1200" dirty="0">
              <a:solidFill>
                <a:schemeClr val="tx1"/>
              </a:solidFill>
              <a:effectLst/>
              <a:latin typeface="+mn-lt"/>
              <a:ea typeface="+mn-ea"/>
              <a:cs typeface="+mn-cs"/>
            </a:endParaRPr>
          </a:p>
          <a:p>
            <a:r>
              <a:rPr lang="en-US" dirty="0"/>
              <a:t>Key is the cell state</a:t>
            </a:r>
          </a:p>
          <a:p>
            <a:r>
              <a:rPr lang="en-US" dirty="0"/>
              <a:t>Modified in each block by neural network layers that decide what portion of previous should be remembered, what should be forgotten, and what new information should be added</a:t>
            </a:r>
          </a:p>
        </p:txBody>
      </p:sp>
      <p:sp>
        <p:nvSpPr>
          <p:cNvPr id="4" name="Slide Number Placeholder 3"/>
          <p:cNvSpPr>
            <a:spLocks noGrp="1"/>
          </p:cNvSpPr>
          <p:nvPr>
            <p:ph type="sldNum" sz="quarter" idx="5"/>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16368663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the connection to surgery project here</a:t>
            </a:r>
          </a:p>
        </p:txBody>
      </p:sp>
      <p:sp>
        <p:nvSpPr>
          <p:cNvPr id="4" name="Slide Number Placeholder 3"/>
          <p:cNvSpPr>
            <a:spLocks noGrp="1"/>
          </p:cNvSpPr>
          <p:nvPr>
            <p:ph type="sldNum" sz="quarter" idx="5"/>
          </p:nvPr>
        </p:nvSpPr>
        <p:spPr/>
        <p:txBody>
          <a:bodyPr/>
          <a:lstStyle/>
          <a:p>
            <a:fld id="{4E1930CD-5FC8-974D-BFDA-AF3BF3DDCB0D}" type="slidenum">
              <a:rPr lang="en-US" smtClean="0"/>
              <a:t>35</a:t>
            </a:fld>
            <a:endParaRPr lang="en-US"/>
          </a:p>
        </p:txBody>
      </p:sp>
    </p:spTree>
    <p:extLst>
      <p:ext uri="{BB962C8B-B14F-4D97-AF65-F5344CB8AC3E}">
        <p14:creationId xmlns:p14="http://schemas.microsoft.com/office/powerpoint/2010/main" val="148212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36</a:t>
            </a:fld>
            <a:endParaRPr lang="en-US"/>
          </a:p>
        </p:txBody>
      </p:sp>
    </p:spTree>
    <p:extLst>
      <p:ext uri="{BB962C8B-B14F-4D97-AF65-F5344CB8AC3E}">
        <p14:creationId xmlns:p14="http://schemas.microsoft.com/office/powerpoint/2010/main" val="227972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37</a:t>
            </a:fld>
            <a:endParaRPr lang="en-US"/>
          </a:p>
        </p:txBody>
      </p:sp>
    </p:spTree>
    <p:extLst>
      <p:ext uri="{BB962C8B-B14F-4D97-AF65-F5344CB8AC3E}">
        <p14:creationId xmlns:p14="http://schemas.microsoft.com/office/powerpoint/2010/main" val="3352258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interval problem has been solved by GP</a:t>
            </a:r>
          </a:p>
        </p:txBody>
      </p:sp>
      <p:sp>
        <p:nvSpPr>
          <p:cNvPr id="4" name="Slide Number Placeholder 3"/>
          <p:cNvSpPr>
            <a:spLocks noGrp="1"/>
          </p:cNvSpPr>
          <p:nvPr>
            <p:ph type="sldNum" sz="quarter" idx="5"/>
          </p:nvPr>
        </p:nvSpPr>
        <p:spPr/>
        <p:txBody>
          <a:bodyPr/>
          <a:lstStyle/>
          <a:p>
            <a:fld id="{4E1930CD-5FC8-974D-BFDA-AF3BF3DDCB0D}" type="slidenum">
              <a:rPr lang="en-US" smtClean="0"/>
              <a:t>39</a:t>
            </a:fld>
            <a:endParaRPr lang="en-US"/>
          </a:p>
        </p:txBody>
      </p:sp>
    </p:spTree>
    <p:extLst>
      <p:ext uri="{BB962C8B-B14F-4D97-AF65-F5344CB8AC3E}">
        <p14:creationId xmlns:p14="http://schemas.microsoft.com/office/powerpoint/2010/main" val="2777671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40</a:t>
            </a:fld>
            <a:endParaRPr lang="en-US"/>
          </a:p>
        </p:txBody>
      </p:sp>
    </p:spTree>
    <p:extLst>
      <p:ext uri="{BB962C8B-B14F-4D97-AF65-F5344CB8AC3E}">
        <p14:creationId xmlns:p14="http://schemas.microsoft.com/office/powerpoint/2010/main" val="3959962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41</a:t>
            </a:fld>
            <a:endParaRPr lang="en-US"/>
          </a:p>
        </p:txBody>
      </p:sp>
    </p:spTree>
    <p:extLst>
      <p:ext uri="{BB962C8B-B14F-4D97-AF65-F5344CB8AC3E}">
        <p14:creationId xmlns:p14="http://schemas.microsoft.com/office/powerpoint/2010/main" val="21920176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42</a:t>
            </a:fld>
            <a:endParaRPr lang="en-US"/>
          </a:p>
        </p:txBody>
      </p:sp>
    </p:spTree>
    <p:extLst>
      <p:ext uri="{BB962C8B-B14F-4D97-AF65-F5344CB8AC3E}">
        <p14:creationId xmlns:p14="http://schemas.microsoft.com/office/powerpoint/2010/main" val="72531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43</a:t>
            </a:fld>
            <a:endParaRPr lang="en-US"/>
          </a:p>
        </p:txBody>
      </p:sp>
    </p:spTree>
    <p:extLst>
      <p:ext uri="{BB962C8B-B14F-4D97-AF65-F5344CB8AC3E}">
        <p14:creationId xmlns:p14="http://schemas.microsoft.com/office/powerpoint/2010/main" val="30182982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Data had very low missingness</a:t>
            </a:r>
          </a:p>
          <a:p>
            <a:pPr marL="228600" indent="-228600">
              <a:buAutoNum type="arabicParenR"/>
            </a:pPr>
            <a:r>
              <a:rPr lang="en-US" dirty="0"/>
              <a:t>Used very simple imputation / alignment strategy</a:t>
            </a:r>
          </a:p>
          <a:p>
            <a:pPr marL="228600" indent="-228600">
              <a:buAutoNum type="arabicParenR"/>
            </a:pPr>
            <a:r>
              <a:rPr lang="en-US" dirty="0"/>
              <a:t>Now: how to model?</a:t>
            </a:r>
          </a:p>
        </p:txBody>
      </p:sp>
      <p:sp>
        <p:nvSpPr>
          <p:cNvPr id="4" name="Slide Number Placeholder 3"/>
          <p:cNvSpPr>
            <a:spLocks noGrp="1"/>
          </p:cNvSpPr>
          <p:nvPr>
            <p:ph type="sldNum" sz="quarter" idx="5"/>
          </p:nvPr>
        </p:nvSpPr>
        <p:spPr/>
        <p:txBody>
          <a:bodyPr/>
          <a:lstStyle/>
          <a:p>
            <a:fld id="{4E1930CD-5FC8-974D-BFDA-AF3BF3DDCB0D}" type="slidenum">
              <a:rPr lang="en-US" smtClean="0"/>
              <a:t>44</a:t>
            </a:fld>
            <a:endParaRPr lang="en-US"/>
          </a:p>
        </p:txBody>
      </p:sp>
    </p:spTree>
    <p:extLst>
      <p:ext uri="{BB962C8B-B14F-4D97-AF65-F5344CB8AC3E}">
        <p14:creationId xmlns:p14="http://schemas.microsoft.com/office/powerpoint/2010/main" val="15238044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it IS the residuals if we’re using the summed squared error loss, in which case residuals are the gradient of the loss</a:t>
            </a:r>
          </a:p>
          <a:p>
            <a:r>
              <a:rPr lang="en-US" dirty="0"/>
              <a:t>Otherwise it’s pseudo-residuals</a:t>
            </a:r>
          </a:p>
          <a:p>
            <a:endParaRPr lang="en-US" dirty="0"/>
          </a:p>
          <a:p>
            <a:r>
              <a:rPr lang="en-US" dirty="0"/>
              <a:t>Usually decision trees are the base model</a:t>
            </a:r>
          </a:p>
        </p:txBody>
      </p:sp>
      <p:sp>
        <p:nvSpPr>
          <p:cNvPr id="4" name="Slide Number Placeholder 3"/>
          <p:cNvSpPr>
            <a:spLocks noGrp="1"/>
          </p:cNvSpPr>
          <p:nvPr>
            <p:ph type="sldNum" sz="quarter" idx="5"/>
          </p:nvPr>
        </p:nvSpPr>
        <p:spPr/>
        <p:txBody>
          <a:bodyPr/>
          <a:lstStyle/>
          <a:p>
            <a:fld id="{4E1930CD-5FC8-974D-BFDA-AF3BF3DDCB0D}" type="slidenum">
              <a:rPr lang="en-US" smtClean="0"/>
              <a:t>46</a:t>
            </a:fld>
            <a:endParaRPr lang="en-US"/>
          </a:p>
        </p:txBody>
      </p:sp>
    </p:spTree>
    <p:extLst>
      <p:ext uri="{BB962C8B-B14F-4D97-AF65-F5344CB8AC3E}">
        <p14:creationId xmlns:p14="http://schemas.microsoft.com/office/powerpoint/2010/main" val="1564023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place to write on paper</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40414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isn’t all that important… could be any model</a:t>
            </a:r>
          </a:p>
          <a:p>
            <a:r>
              <a:rPr lang="en-US" dirty="0"/>
              <a:t>SVM, MLP, etc. They don’t compare to MLP.</a:t>
            </a:r>
          </a:p>
          <a:p>
            <a:endParaRPr lang="en-US" dirty="0"/>
          </a:p>
          <a:p>
            <a:r>
              <a:rPr lang="en-US" dirty="0"/>
              <a:t>The point: it’s nonlinear</a:t>
            </a:r>
          </a:p>
        </p:txBody>
      </p:sp>
      <p:sp>
        <p:nvSpPr>
          <p:cNvPr id="4" name="Slide Number Placeholder 3"/>
          <p:cNvSpPr>
            <a:spLocks noGrp="1"/>
          </p:cNvSpPr>
          <p:nvPr>
            <p:ph type="sldNum" sz="quarter" idx="5"/>
          </p:nvPr>
        </p:nvSpPr>
        <p:spPr/>
        <p:txBody>
          <a:bodyPr/>
          <a:lstStyle/>
          <a:p>
            <a:fld id="{4E1930CD-5FC8-974D-BFDA-AF3BF3DDCB0D}" type="slidenum">
              <a:rPr lang="en-US" smtClean="0"/>
              <a:t>47</a:t>
            </a:fld>
            <a:endParaRPr lang="en-US"/>
          </a:p>
        </p:txBody>
      </p:sp>
    </p:spTree>
    <p:extLst>
      <p:ext uri="{BB962C8B-B14F-4D97-AF65-F5344CB8AC3E}">
        <p14:creationId xmlns:p14="http://schemas.microsoft.com/office/powerpoint/2010/main" val="19770433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were asked to provide a relative risk of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compared to a normal acceptable risk, for example, 0.01 for one-hundredth of the normal risk or 3.4 for 3.4 times the normal risk. These relative risks were then used to calculate standard receiver operating characteristic (ROC) curves averaged over five </a:t>
            </a:r>
            <a:r>
              <a:rPr lang="en-US" b="0" i="0" u="none" strike="noStrike" dirty="0" err="1">
                <a:solidFill>
                  <a:srgbClr val="222222"/>
                </a:solidFill>
                <a:effectLst/>
                <a:latin typeface="Lora"/>
              </a:rPr>
              <a:t>anaesthesiologists</a:t>
            </a:r>
            <a:endParaRPr lang="en-US" dirty="0"/>
          </a:p>
          <a:p>
            <a:endParaRPr lang="en-US" dirty="0"/>
          </a:p>
          <a:p>
            <a:r>
              <a:rPr lang="en-US" dirty="0"/>
              <a:t>Light colored lines are individuals; dark lines are average</a:t>
            </a:r>
          </a:p>
          <a:p>
            <a:endParaRPr lang="en-US" dirty="0"/>
          </a:p>
          <a:p>
            <a:r>
              <a:rPr lang="en-US" dirty="0"/>
              <a:t>As usual, highlight false alarm / missing tradeoff, which can be calibrated</a:t>
            </a:r>
          </a:p>
          <a:p>
            <a:endParaRPr lang="en-US" dirty="0"/>
          </a:p>
          <a:p>
            <a:r>
              <a:rPr lang="en-US" sz="1200" b="0" i="1" u="none" strike="noStrike" dirty="0">
                <a:solidFill>
                  <a:srgbClr val="222222"/>
                </a:solidFill>
                <a:effectLst/>
                <a:latin typeface="Lora"/>
              </a:rPr>
              <a:t>P</a:t>
            </a:r>
            <a:r>
              <a:rPr lang="en-US" sz="1200" b="0" i="0" u="none" strike="noStrike" dirty="0">
                <a:solidFill>
                  <a:srgbClr val="222222"/>
                </a:solidFill>
                <a:effectLst/>
                <a:latin typeface="Lora"/>
              </a:rPr>
              <a:t> values were computed using bootstrap resampling over the tested time points while measuring the difference in area between the curves</a:t>
            </a:r>
          </a:p>
          <a:p>
            <a:endParaRPr lang="en-US" sz="1200" b="0" i="0" u="none" strike="noStrike" dirty="0">
              <a:solidFill>
                <a:srgbClr val="222222"/>
              </a:solidFill>
              <a:effectLst/>
              <a:latin typeface="Lora"/>
            </a:endParaRPr>
          </a:p>
          <a:p>
            <a:r>
              <a:rPr lang="en-US" sz="1200" b="0" i="0" u="none" strike="noStrike" kern="1200" dirty="0">
                <a:solidFill>
                  <a:schemeClr val="tx1"/>
                </a:solidFill>
                <a:effectLst/>
                <a:latin typeface="+mn-lt"/>
                <a:ea typeface="+mn-ea"/>
                <a:cs typeface="+mn-cs"/>
              </a:rPr>
              <a:t>To avoid the scenario in which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is tested twice on the same prediction task—one with and the other without Prescience, we created replicate test sets by dividing the prediction tasks into two groups of similar size: tasks for initial prediction (100 and 98 tasks) and tasks for real-time prediction (260 and 263 tasks). Each of the five recruited </a:t>
            </a:r>
            <a:r>
              <a:rPr lang="en-US" sz="1200" b="0" i="0" u="none" strike="noStrike" kern="1200" dirty="0" err="1">
                <a:solidFill>
                  <a:schemeClr val="tx1"/>
                </a:solidFill>
                <a:effectLst/>
                <a:latin typeface="+mn-lt"/>
                <a:ea typeface="+mn-ea"/>
                <a:cs typeface="+mn-cs"/>
              </a:rPr>
              <a:t>anaesthesiologists</a:t>
            </a:r>
            <a:r>
              <a:rPr lang="en-US" sz="1200" b="0" i="0" u="none" strike="noStrike" kern="1200" dirty="0">
                <a:solidFill>
                  <a:schemeClr val="tx1"/>
                </a:solidFill>
                <a:effectLst/>
                <a:latin typeface="+mn-lt"/>
                <a:ea typeface="+mn-ea"/>
                <a:cs typeface="+mn-cs"/>
              </a:rPr>
              <a:t> was assigned to receive Prescience’s assistance in one of these two replicate test sets (see Methods)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test time points for </a:t>
            </a:r>
            <a:r>
              <a:rPr lang="en-US" sz="1200" b="0" i="0" u="none" strike="noStrike" kern="1200" dirty="0" err="1">
                <a:solidFill>
                  <a:schemeClr val="tx1"/>
                </a:solidFill>
                <a:effectLst/>
                <a:latin typeface="+mn-lt"/>
                <a:ea typeface="+mn-ea"/>
                <a:cs typeface="+mn-cs"/>
              </a:rPr>
              <a:t>hypoxaemia</a:t>
            </a:r>
            <a:r>
              <a:rPr lang="en-US" sz="1200" b="0" i="0" u="none" strike="noStrike" kern="1200" dirty="0">
                <a:solidFill>
                  <a:schemeClr val="tx1"/>
                </a:solidFill>
                <a:effectLst/>
                <a:latin typeface="+mn-lt"/>
                <a:ea typeface="+mn-ea"/>
                <a:cs typeface="+mn-cs"/>
              </a:rPr>
              <a:t> were chosen to be drops in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(Supplementary Fig. </a:t>
            </a:r>
            <a:r>
              <a:rPr lang="en-US" sz="1200" b="0" i="0" u="none" strike="noStrike" kern="1200" dirty="0">
                <a:solidFill>
                  <a:schemeClr val="tx1"/>
                </a:solidFill>
                <a:effectLst/>
                <a:latin typeface="+mn-lt"/>
                <a:ea typeface="+mn-ea"/>
                <a:cs typeface="+mn-cs"/>
                <a:hlinkClick r:id="rId3"/>
              </a:rPr>
              <a:t>1</a:t>
            </a:r>
            <a:r>
              <a:rPr lang="en-US" sz="1200" b="0" i="0" u="none" strike="noStrike" kern="1200" dirty="0">
                <a:solidFill>
                  <a:schemeClr val="tx1"/>
                </a:solidFill>
                <a:effectLst/>
                <a:latin typeface="+mn-lt"/>
                <a:ea typeface="+mn-ea"/>
                <a:cs typeface="+mn-cs"/>
              </a:rPr>
              <a:t>) with a preceding period of stable and normal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However, the entire dataset also included easier-to-predict hypoxemic events that follow previous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drops and decreasing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trends. For the entire dataset, Prescience achieves a higher real-time prediction area under the ROC curve of 0.90 (as opposed to 0.81 in Fig. </a:t>
            </a:r>
            <a:r>
              <a:rPr lang="en-US" sz="1200" b="0" i="0" u="none" strike="noStrike" kern="1200" dirty="0">
                <a:solidFill>
                  <a:schemeClr val="tx1"/>
                </a:solidFill>
                <a:effectLst/>
                <a:latin typeface="+mn-lt"/>
                <a:ea typeface="+mn-ea"/>
                <a:cs typeface="+mn-cs"/>
                <a:hlinkClick r:id="rId4"/>
              </a:rPr>
              <a:t>3b</a:t>
            </a:r>
            <a:r>
              <a:rPr lang="en-US" sz="1200" b="0" i="0" u="none" strike="noStrike" kern="1200" dirty="0">
                <a:solidFill>
                  <a:schemeClr val="tx1"/>
                </a:solidFill>
                <a:effectLst/>
                <a:latin typeface="+mn-lt"/>
                <a:ea typeface="+mn-ea"/>
                <a:cs typeface="+mn-cs"/>
              </a:rPr>
              <a:t>; see Supplementary Fig. </a:t>
            </a:r>
            <a:r>
              <a:rPr lang="en-US" sz="1200" b="0" i="0" u="none" strike="noStrike" kern="1200" dirty="0">
                <a:solidFill>
                  <a:schemeClr val="tx1"/>
                </a:solidFill>
                <a:effectLst/>
                <a:latin typeface="+mn-lt"/>
                <a:ea typeface="+mn-ea"/>
                <a:cs typeface="+mn-cs"/>
                <a:hlinkClick r:id="rId3"/>
              </a:rPr>
              <a:t>3</a:t>
            </a:r>
            <a:r>
              <a:rPr lang="en-US" sz="1200" b="0" i="0" u="none" strike="noStrike" kern="1200" dirty="0">
                <a:solidFill>
                  <a:schemeClr val="tx1"/>
                </a:solidFill>
                <a:effectLst/>
                <a:latin typeface="+mn-lt"/>
                <a:ea typeface="+mn-ea"/>
                <a:cs typeface="+mn-cs"/>
              </a:rPr>
              <a:t>), and when a larger training dataset was used, the area under the real-time prediction ROC curve rose to 0.92 (Supplementary Fig. </a:t>
            </a:r>
            <a:r>
              <a:rPr lang="en-US" sz="1200" b="0" i="0" u="none" strike="noStrike" kern="1200" dirty="0">
                <a:solidFill>
                  <a:schemeClr val="tx1"/>
                </a:solidFill>
                <a:effectLst/>
                <a:latin typeface="+mn-lt"/>
                <a:ea typeface="+mn-ea"/>
                <a:cs typeface="+mn-cs"/>
                <a:hlinkClick r:id="rId3"/>
              </a:rPr>
              <a:t>9</a:t>
            </a:r>
            <a:r>
              <a:rPr lang="en-US" sz="1200" b="0" i="0" u="none" strike="noStrike" kern="1200" dirty="0">
                <a:solidFill>
                  <a:schemeClr val="tx1"/>
                </a:solidFill>
                <a:effectLst/>
                <a:latin typeface="+mn-lt"/>
                <a:ea typeface="+mn-ea"/>
                <a:cs typeface="+mn-cs"/>
              </a:rPr>
              <a: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we extrapolate the real-time results to the 30 million annual surgeries in the United States under the assumption that doctors anticipate 15% of hypoxemic events while SpO</a:t>
            </a:r>
            <a:r>
              <a:rPr lang="en-US" sz="1200" b="0" i="0" u="none" strike="noStrike" kern="1200" baseline="-25000" dirty="0">
                <a:solidFill>
                  <a:schemeClr val="tx1"/>
                </a:solidFill>
                <a:effectLst/>
                <a:latin typeface="+mn-lt"/>
                <a:ea typeface="+mn-ea"/>
                <a:cs typeface="+mn-cs"/>
              </a:rPr>
              <a:t>2</a:t>
            </a:r>
            <a:r>
              <a:rPr lang="en-US" sz="1200" b="0" i="0" u="none" strike="noStrike" kern="1200" dirty="0">
                <a:solidFill>
                  <a:schemeClr val="tx1"/>
                </a:solidFill>
                <a:effectLst/>
                <a:latin typeface="+mn-lt"/>
                <a:ea typeface="+mn-ea"/>
                <a:cs typeface="+mn-cs"/>
              </a:rPr>
              <a:t> is still ≥95%, then with the assistance of Prescience they may be able to anticipate 30% of these events, or approximately 2.4 million additional episodes of </a:t>
            </a:r>
            <a:r>
              <a:rPr lang="en-US" sz="1200" b="0" i="0" u="none" strike="noStrike" kern="1200" dirty="0" err="1">
                <a:solidFill>
                  <a:schemeClr val="tx1"/>
                </a:solidFill>
                <a:effectLst/>
                <a:latin typeface="+mn-lt"/>
                <a:ea typeface="+mn-ea"/>
                <a:cs typeface="+mn-cs"/>
              </a:rPr>
              <a:t>hypoxaemia</a:t>
            </a:r>
            <a:r>
              <a:rPr lang="en-US" sz="1200" b="0" i="0" u="none" strike="noStrike" kern="1200" dirty="0">
                <a:solidFill>
                  <a:schemeClr val="tx1"/>
                </a:solidFill>
                <a:effectLst/>
                <a:latin typeface="+mn-lt"/>
                <a:ea typeface="+mn-ea"/>
                <a:cs typeface="+mn-cs"/>
              </a:rPr>
              <a:t> annually. Given that 20% of the risk predicted by Prescience is based on drugs and settings under the control of the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(Supplementary Table </a:t>
            </a:r>
            <a:r>
              <a:rPr lang="en-US" sz="1200" b="0" i="0" u="none" strike="noStrike" kern="1200" dirty="0">
                <a:solidFill>
                  <a:schemeClr val="tx1"/>
                </a:solidFill>
                <a:effectLst/>
                <a:latin typeface="+mn-lt"/>
                <a:ea typeface="+mn-ea"/>
                <a:cs typeface="+mn-cs"/>
                <a:hlinkClick r:id="rId5"/>
              </a:rPr>
              <a:t>5</a:t>
            </a:r>
            <a:r>
              <a:rPr lang="en-US" sz="1200" b="0" i="0" u="none" strike="noStrike" kern="1200" dirty="0">
                <a:solidFill>
                  <a:schemeClr val="tx1"/>
                </a:solidFill>
                <a:effectLst/>
                <a:latin typeface="+mn-lt"/>
                <a:ea typeface="+mn-ea"/>
                <a:cs typeface="+mn-cs"/>
              </a:rPr>
              <a:t>), a large portion of these predicted events may benefit from early intervention.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a:t>
            </a:r>
            <a:r>
              <a:rPr lang="en-US" sz="1200" b="0" i="0" u="none" strike="noStrike" kern="1200" dirty="0" err="1">
                <a:solidFill>
                  <a:schemeClr val="tx1"/>
                </a:solidFill>
                <a:effectLst/>
                <a:latin typeface="+mn-lt"/>
                <a:ea typeface="+mn-ea"/>
                <a:cs typeface="+mn-cs"/>
              </a:rPr>
              <a:t>anaesthesiologists</a:t>
            </a:r>
            <a:r>
              <a:rPr lang="en-US" sz="1200" b="0" i="0" u="none" strike="noStrike" kern="1200" dirty="0">
                <a:solidFill>
                  <a:schemeClr val="tx1"/>
                </a:solidFill>
                <a:effectLst/>
                <a:latin typeface="+mn-lt"/>
                <a:ea typeface="+mn-ea"/>
                <a:cs typeface="+mn-cs"/>
              </a:rPr>
              <a:t> consulted had experience after residency ranging from 3 to 26 years (median = 7 </a:t>
            </a:r>
            <a:r>
              <a:rPr lang="en-US" sz="1200" b="0" i="0" u="none" strike="noStrike" kern="1200" dirty="0" err="1">
                <a:solidFill>
                  <a:schemeClr val="tx1"/>
                </a:solidFill>
                <a:effectLst/>
                <a:latin typeface="+mn-lt"/>
                <a:ea typeface="+mn-ea"/>
                <a:cs typeface="+mn-cs"/>
              </a:rPr>
              <a:t>yr</a:t>
            </a:r>
            <a:r>
              <a:rPr lang="en-US" sz="1200" b="0" i="0" u="none" strike="noStrike" kern="1200" dirty="0">
                <a:solidFill>
                  <a:schemeClr val="tx1"/>
                </a:solidFill>
                <a:effectLst/>
                <a:latin typeface="+mn-lt"/>
                <a:ea typeface="+mn-ea"/>
                <a:cs typeface="+mn-cs"/>
              </a:rPr>
              <a:t>) and were all actively </a:t>
            </a:r>
            <a:r>
              <a:rPr lang="en-US" sz="1200" b="0" i="0" u="none" strike="noStrike" kern="1200" dirty="0" err="1">
                <a:solidFill>
                  <a:schemeClr val="tx1"/>
                </a:solidFill>
                <a:effectLst/>
                <a:latin typeface="+mn-lt"/>
                <a:ea typeface="+mn-ea"/>
                <a:cs typeface="+mn-cs"/>
              </a:rPr>
              <a:t>practising</a:t>
            </a:r>
            <a:r>
              <a:rPr lang="en-US" sz="1200" b="0" i="0" u="none" strike="noStrike" kern="1200" dirty="0">
                <a:solidFill>
                  <a:schemeClr val="tx1"/>
                </a:solidFill>
                <a:effectLst/>
                <a:latin typeface="+mn-lt"/>
                <a:ea typeface="+mn-ea"/>
                <a:cs typeface="+mn-cs"/>
              </a:rPr>
              <a:t> at University of Washington Medical Center, VA Puget Sound Health System or Seattle Children’s hospital</a:t>
            </a:r>
            <a:endParaRPr lang="en-US" dirty="0"/>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49</a:t>
            </a:fld>
            <a:endParaRPr lang="en-US"/>
          </a:p>
        </p:txBody>
      </p:sp>
    </p:spTree>
    <p:extLst>
      <p:ext uri="{BB962C8B-B14F-4D97-AF65-F5344CB8AC3E}">
        <p14:creationId xmlns:p14="http://schemas.microsoft.com/office/powerpoint/2010/main" val="1828529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A wide variety of data sources were used to build a predictive model of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events. An explanation (overlaid) is then built for each prediction. Pink features have values that increased risk, whereas green features decreased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risk. The combination of the impacts of all features is the predicted Prescience risk; in this case, the odds are 2.4 × higher than normal. Each feature impact value represents the change in risk when the value of that feature is known versus unknown. Qualitative terms such as ‘low’ or ‘high’ are based on the distribution of a feature value in our dataset.</a:t>
            </a:r>
            <a:endParaRPr lang="en-US" dirty="0"/>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52</a:t>
            </a:fld>
            <a:endParaRPr lang="en-US"/>
          </a:p>
        </p:txBody>
      </p:sp>
    </p:spTree>
    <p:extLst>
      <p:ext uri="{BB962C8B-B14F-4D97-AF65-F5344CB8AC3E}">
        <p14:creationId xmlns:p14="http://schemas.microsoft.com/office/powerpoint/2010/main" val="407536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Authors have a </a:t>
            </a:r>
            <a:r>
              <a:rPr lang="en-US" b="0" i="0" u="none" strike="noStrike" dirty="0" err="1">
                <a:solidFill>
                  <a:srgbClr val="222222"/>
                </a:solidFill>
                <a:effectLst/>
                <a:latin typeface="Lora"/>
              </a:rPr>
              <a:t>NeurIPS</a:t>
            </a:r>
            <a:r>
              <a:rPr lang="en-US" b="0" i="0" u="none" strike="noStrike" dirty="0">
                <a:solidFill>
                  <a:srgbClr val="222222"/>
                </a:solidFill>
                <a:effectLst/>
                <a:latin typeface="Lora"/>
              </a:rPr>
              <a:t> 2017 paper on Shapley values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Lor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Lora"/>
              </a:rPr>
              <a:t>An hour of data from a procedure is shown. </a:t>
            </a:r>
            <a:r>
              <a:rPr lang="en-US" b="1" i="0" u="none" strike="noStrike" dirty="0">
                <a:solidFill>
                  <a:srgbClr val="222222"/>
                </a:solidFill>
                <a:effectLst/>
                <a:latin typeface="Lora"/>
              </a:rPr>
              <a:t>a</a:t>
            </a:r>
            <a:r>
              <a:rPr lang="en-US" b="0" i="0" u="none" strike="noStrike" dirty="0">
                <a:solidFill>
                  <a:srgbClr val="222222"/>
                </a:solidFill>
                <a:effectLst/>
                <a:latin typeface="Lora"/>
              </a:rPr>
              <a:t>, Explained risk of </a:t>
            </a:r>
            <a:r>
              <a:rPr lang="en-US" b="0" i="0" u="none" strike="noStrike" dirty="0" err="1">
                <a:solidFill>
                  <a:srgbClr val="222222"/>
                </a:solidFill>
                <a:effectLst/>
                <a:latin typeface="Lora"/>
              </a:rPr>
              <a:t>hypoxaemia</a:t>
            </a:r>
            <a:r>
              <a:rPr lang="en-US" b="0" i="0" u="none" strike="noStrike" dirty="0">
                <a:solidFill>
                  <a:srgbClr val="222222"/>
                </a:solidFill>
                <a:effectLst/>
                <a:latin typeface="Lora"/>
              </a:rPr>
              <a:t> in the next five minutes. </a:t>
            </a:r>
            <a:r>
              <a:rPr lang="en-US" b="1" i="0" u="none" strike="noStrike" dirty="0">
                <a:solidFill>
                  <a:srgbClr val="222222"/>
                </a:solidFill>
                <a:effectLst/>
                <a:latin typeface="Lora"/>
              </a:rPr>
              <a:t>b</a:t>
            </a:r>
            <a:r>
              <a:rPr lang="en-US" b="0" i="0" u="none" strike="noStrike" dirty="0">
                <a:solidFill>
                  <a:srgbClr val="222222"/>
                </a:solidFill>
                <a:effectLst/>
                <a:latin typeface="Lora"/>
              </a:rPr>
              <a:t>, Plot of the explained risks evolving over time. This plot is equivalent to rotating </a:t>
            </a:r>
            <a:r>
              <a:rPr lang="en-US" b="1" i="0" u="none" strike="noStrike" dirty="0">
                <a:solidFill>
                  <a:srgbClr val="222222"/>
                </a:solidFill>
                <a:effectLst/>
                <a:latin typeface="Lora"/>
              </a:rPr>
              <a:t>a</a:t>
            </a:r>
            <a:r>
              <a:rPr lang="en-US" b="0" i="0" u="none" strike="noStrike" dirty="0">
                <a:solidFill>
                  <a:srgbClr val="222222"/>
                </a:solidFill>
                <a:effectLst/>
                <a:latin typeface="Lora"/>
              </a:rPr>
              <a:t> by 90° and stacking the risk explanations for every time point horizontally. </a:t>
            </a:r>
            <a:r>
              <a:rPr lang="en-US" b="1" i="0" u="none" strike="noStrike" dirty="0">
                <a:solidFill>
                  <a:srgbClr val="222222"/>
                </a:solidFill>
                <a:effectLst/>
                <a:latin typeface="Lora"/>
              </a:rPr>
              <a:t>c</a:t>
            </a:r>
            <a:r>
              <a:rPr lang="en-US" b="0" i="0" u="none" strike="noStrike" dirty="0">
                <a:solidFill>
                  <a:srgbClr val="222222"/>
                </a:solidFill>
                <a:effectLst/>
                <a:latin typeface="Lora"/>
              </a:rPr>
              <a:t>, Subset of the patient data for this procedure, plotted both before and after the current time point. Procedure events and drug doses are shown at the top above the time-series data, static patient data are not shown for the sake of patient privacy. NSR, normal sinus rhythm; PEEP, positive end-expiratory pressure.</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some of these features it is helpful to tag them with indicators of how they relate to </a:t>
            </a:r>
            <a:r>
              <a:rPr lang="en-US" sz="1200" b="0" i="0" u="none" strike="noStrike" kern="1200" dirty="0" err="1">
                <a:solidFill>
                  <a:schemeClr val="tx1"/>
                </a:solidFill>
                <a:effectLst/>
                <a:latin typeface="+mn-lt"/>
                <a:ea typeface="+mn-ea"/>
                <a:cs typeface="+mn-cs"/>
              </a:rPr>
              <a:t>hypoxaemia</a:t>
            </a:r>
            <a:r>
              <a:rPr lang="en-US" sz="1200" b="0" i="0" u="none" strike="noStrike" kern="1200" dirty="0">
                <a:solidFill>
                  <a:schemeClr val="tx1"/>
                </a:solidFill>
                <a:effectLst/>
                <a:latin typeface="+mn-lt"/>
                <a:ea typeface="+mn-ea"/>
                <a:cs typeface="+mn-cs"/>
              </a:rPr>
              <a:t> risk before final deployment in an operating room. This can help </a:t>
            </a:r>
            <a:r>
              <a:rPr lang="en-US" sz="1200" b="0" i="0" u="none" strike="noStrike" kern="1200" dirty="0" err="1">
                <a:solidFill>
                  <a:schemeClr val="tx1"/>
                </a:solidFill>
                <a:effectLst/>
                <a:latin typeface="+mn-lt"/>
                <a:ea typeface="+mn-ea"/>
                <a:cs typeface="+mn-cs"/>
              </a:rPr>
              <a:t>anaesthesiologists</a:t>
            </a:r>
            <a:r>
              <a:rPr lang="en-US" sz="1200" b="0" i="0" u="none" strike="noStrike" kern="1200" dirty="0">
                <a:solidFill>
                  <a:schemeClr val="tx1"/>
                </a:solidFill>
                <a:effectLst/>
                <a:latin typeface="+mn-lt"/>
                <a:ea typeface="+mn-ea"/>
                <a:cs typeface="+mn-cs"/>
              </a:rPr>
              <a:t> to quickly see non-obvious connections with patient physiology, such as how the muscle relaxant succinylcholine in Fig. </a:t>
            </a:r>
            <a:r>
              <a:rPr lang="en-US" sz="1200" b="0" i="0" u="none" strike="noStrike" kern="1200" dirty="0">
                <a:solidFill>
                  <a:schemeClr val="tx1"/>
                </a:solidFill>
                <a:effectLst/>
                <a:latin typeface="+mn-lt"/>
                <a:ea typeface="+mn-ea"/>
                <a:cs typeface="+mn-cs"/>
                <a:hlinkClick r:id="rId3"/>
              </a:rPr>
              <a:t>4</a:t>
            </a:r>
            <a:r>
              <a:rPr lang="en-US" sz="1200" b="0" i="0" u="none" strike="noStrike" kern="1200" dirty="0">
                <a:solidFill>
                  <a:schemeClr val="tx1"/>
                </a:solidFill>
                <a:effectLst/>
                <a:latin typeface="+mn-lt"/>
                <a:ea typeface="+mn-ea"/>
                <a:cs typeface="+mn-cs"/>
              </a:rPr>
              <a:t> does not represent a direct causal impact on </a:t>
            </a:r>
            <a:r>
              <a:rPr lang="en-US" sz="1200" b="0" i="0" u="none" strike="noStrike" kern="1200" dirty="0" err="1">
                <a:solidFill>
                  <a:schemeClr val="tx1"/>
                </a:solidFill>
                <a:effectLst/>
                <a:latin typeface="+mn-lt"/>
                <a:ea typeface="+mn-ea"/>
                <a:cs typeface="+mn-cs"/>
              </a:rPr>
              <a:t>hypoxaemia</a:t>
            </a:r>
            <a:r>
              <a:rPr lang="en-US" sz="1200" b="0" i="0" u="none" strike="noStrike" kern="1200" dirty="0">
                <a:solidFill>
                  <a:schemeClr val="tx1"/>
                </a:solidFill>
                <a:effectLst/>
                <a:latin typeface="+mn-lt"/>
                <a:ea typeface="+mn-ea"/>
                <a:cs typeface="+mn-cs"/>
              </a:rPr>
              <a:t>, but rather is a proxy that captures the risk from a potentially difficult airway or full stomach</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Shapley Values:</a:t>
            </a:r>
          </a:p>
          <a:p>
            <a:pPr marL="171450" indent="-171450">
              <a:buFontTx/>
              <a:buChar char="-"/>
            </a:pPr>
            <a:r>
              <a:rPr lang="en-US" sz="1200" b="0" i="0" u="none" strike="noStrike" kern="1200" dirty="0">
                <a:solidFill>
                  <a:schemeClr val="tx1"/>
                </a:solidFill>
                <a:effectLst/>
                <a:latin typeface="+mn-lt"/>
                <a:ea typeface="+mn-ea"/>
                <a:cs typeface="+mn-cs"/>
              </a:rPr>
              <a:t>additivity: they all add up to explain deviation between mean prediction and expected value of the function</a:t>
            </a:r>
          </a:p>
          <a:p>
            <a:pPr marL="171450" indent="-171450">
              <a:buFontTx/>
              <a:buChar char="-"/>
            </a:pPr>
            <a:r>
              <a:rPr lang="en-US" sz="1200" b="0" i="0" u="none" strike="noStrike" kern="1200" dirty="0">
                <a:solidFill>
                  <a:schemeClr val="tx1"/>
                </a:solidFill>
                <a:effectLst/>
                <a:latin typeface="+mn-lt"/>
                <a:ea typeface="+mn-ea"/>
                <a:cs typeface="+mn-cs"/>
              </a:rPr>
              <a:t>Monotonicity</a:t>
            </a:r>
          </a:p>
          <a:p>
            <a:pPr marL="171450" indent="-171450">
              <a:buFontTx/>
              <a:buChar char="-"/>
            </a:pPr>
            <a:r>
              <a:rPr lang="en-US" sz="1200" b="0" i="0" u="none" strike="noStrike" kern="1200" dirty="0">
                <a:solidFill>
                  <a:schemeClr val="tx1"/>
                </a:solidFill>
                <a:effectLst/>
                <a:latin typeface="+mn-lt"/>
                <a:ea typeface="+mn-ea"/>
                <a:cs typeface="+mn-cs"/>
              </a:rPr>
              <a:t>Depends on training a distinct model for each feature (with that feature removed to see how model would change if it were absent)</a:t>
            </a:r>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53</a:t>
            </a:fld>
            <a:endParaRPr lang="en-US"/>
          </a:p>
        </p:txBody>
      </p:sp>
    </p:spTree>
    <p:extLst>
      <p:ext uri="{BB962C8B-B14F-4D97-AF65-F5344CB8AC3E}">
        <p14:creationId xmlns:p14="http://schemas.microsoft.com/office/powerpoint/2010/main" val="3024053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dirty="0" err="1">
                <a:solidFill>
                  <a:srgbClr val="222222"/>
                </a:solidFill>
                <a:effectLst/>
                <a:latin typeface="Lora"/>
              </a:rPr>
              <a:t>a</a:t>
            </a:r>
            <a:r>
              <a:rPr lang="en-US" b="0" i="0" u="none" strike="noStrike" dirty="0" err="1">
                <a:solidFill>
                  <a:srgbClr val="222222"/>
                </a:solidFill>
                <a:effectLst/>
                <a:latin typeface="Lora"/>
              </a:rPr>
              <a:t>,</a:t>
            </a:r>
            <a:r>
              <a:rPr lang="en-US" b="1" i="0" u="none" strike="noStrike" dirty="0" err="1">
                <a:solidFill>
                  <a:srgbClr val="222222"/>
                </a:solidFill>
                <a:effectLst/>
                <a:latin typeface="Lora"/>
              </a:rPr>
              <a:t>b</a:t>
            </a:r>
            <a:r>
              <a:rPr lang="en-US" b="0" i="0" u="none" strike="noStrike" dirty="0">
                <a:solidFill>
                  <a:srgbClr val="222222"/>
                </a:solidFill>
                <a:effectLst/>
                <a:latin typeface="Lora"/>
              </a:rPr>
              <a:t>, Importance estimates assigned by the Prescience model (blue) and </a:t>
            </a: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(green) to the top features in both the initial (</a:t>
            </a:r>
            <a:r>
              <a:rPr lang="en-US" b="1" i="0" u="none" strike="noStrike" dirty="0">
                <a:solidFill>
                  <a:srgbClr val="222222"/>
                </a:solidFill>
                <a:effectLst/>
                <a:latin typeface="Lora"/>
              </a:rPr>
              <a:t>a</a:t>
            </a:r>
            <a:r>
              <a:rPr lang="en-US" b="0" i="0" u="none" strike="noStrike" dirty="0">
                <a:solidFill>
                  <a:srgbClr val="222222"/>
                </a:solidFill>
                <a:effectLst/>
                <a:latin typeface="Lora"/>
              </a:rPr>
              <a:t>) and real-time (</a:t>
            </a:r>
            <a:r>
              <a:rPr lang="en-US" b="1" i="0" u="none" strike="noStrike" dirty="0">
                <a:solidFill>
                  <a:srgbClr val="222222"/>
                </a:solidFill>
                <a:effectLst/>
                <a:latin typeface="Lora"/>
              </a:rPr>
              <a:t>b</a:t>
            </a:r>
            <a:r>
              <a:rPr lang="en-US" b="0" i="0" u="none" strike="noStrike" dirty="0">
                <a:solidFill>
                  <a:srgbClr val="222222"/>
                </a:solidFill>
                <a:effectLst/>
                <a:latin typeface="Lora"/>
              </a:rPr>
              <a:t>) prediction. The importance of features is measured as the estimated percentage of the model’s prediction accuracy that is due to that feature. The numbers presented to the left of the imputed </a:t>
            </a:r>
            <a:r>
              <a:rPr lang="en-US" b="0" i="0" u="none" strike="noStrike" dirty="0" err="1">
                <a:solidFill>
                  <a:srgbClr val="222222"/>
                </a:solidFill>
                <a:effectLst/>
                <a:latin typeface="Lora"/>
              </a:rPr>
              <a:t>anaesthesiologist</a:t>
            </a:r>
            <a:r>
              <a:rPr lang="en-US" b="0" i="0" u="none" strike="noStrike" dirty="0">
                <a:solidFill>
                  <a:srgbClr val="222222"/>
                </a:solidFill>
                <a:effectLst/>
                <a:latin typeface="Lora"/>
              </a:rPr>
              <a:t> importance estimates are feature rankings from a consensus of </a:t>
            </a:r>
            <a:r>
              <a:rPr lang="en-US" b="0" i="0" u="none" strike="noStrike" dirty="0" err="1">
                <a:solidFill>
                  <a:srgbClr val="222222"/>
                </a:solidFill>
                <a:effectLst/>
                <a:latin typeface="Lora"/>
              </a:rPr>
              <a:t>anaesthesiologist</a:t>
            </a:r>
            <a:r>
              <a:rPr lang="en-US" b="0" i="0" u="none" strike="noStrike" dirty="0">
                <a:solidFill>
                  <a:srgbClr val="222222"/>
                </a:solidFill>
                <a:effectLst/>
                <a:latin typeface="Lora"/>
              </a:rPr>
              <a:t> responses about which features they believed would be important (Supplementary Tables </a:t>
            </a:r>
            <a:r>
              <a:rPr lang="en-US" b="0" i="0" u="none" strike="noStrike" dirty="0">
                <a:solidFill>
                  <a:srgbClr val="006699"/>
                </a:solidFill>
                <a:effectLst/>
                <a:latin typeface="Lora"/>
                <a:hlinkClick r:id="rId3"/>
              </a:rPr>
              <a:t>2</a:t>
            </a:r>
            <a:r>
              <a:rPr lang="en-US" b="0" i="0" u="none" strike="noStrike" dirty="0">
                <a:solidFill>
                  <a:srgbClr val="222222"/>
                </a:solidFill>
                <a:effectLst/>
                <a:latin typeface="Lora"/>
              </a:rPr>
              <a:t> and </a:t>
            </a:r>
            <a:r>
              <a:rPr lang="en-US" b="0" i="0" u="none" strike="noStrike" dirty="0">
                <a:solidFill>
                  <a:srgbClr val="006699"/>
                </a:solidFill>
                <a:effectLst/>
                <a:latin typeface="Lora"/>
                <a:hlinkClick r:id="rId3"/>
              </a:rPr>
              <a:t>3</a:t>
            </a:r>
            <a:r>
              <a:rPr lang="en-US" b="0" i="0" u="none" strike="noStrike" dirty="0">
                <a:solidFill>
                  <a:srgbClr val="222222"/>
                </a:solidFill>
                <a:effectLst/>
                <a:latin typeface="Lora"/>
              </a:rPr>
              <a:t>). Note that the second (lung disease) and fourth (asthma) features, as ranked by </a:t>
            </a: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for initial prediction (Supplementary Table </a:t>
            </a:r>
            <a:r>
              <a:rPr lang="en-US" b="0" i="0" u="none" strike="noStrike" dirty="0">
                <a:solidFill>
                  <a:srgbClr val="006699"/>
                </a:solidFill>
                <a:effectLst/>
                <a:latin typeface="Lora"/>
                <a:hlinkClick r:id="rId3"/>
              </a:rPr>
              <a:t>2</a:t>
            </a:r>
            <a:r>
              <a:rPr lang="en-US" b="0" i="0" u="none" strike="noStrike" dirty="0">
                <a:solidFill>
                  <a:srgbClr val="222222"/>
                </a:solidFill>
                <a:effectLst/>
                <a:latin typeface="Lora"/>
              </a:rPr>
              <a:t>), were not in the top Prescience features. The sixth ranked feature by </a:t>
            </a:r>
            <a:r>
              <a:rPr lang="en-US" b="0" i="0" u="none" strike="noStrike" dirty="0" err="1">
                <a:solidFill>
                  <a:srgbClr val="222222"/>
                </a:solidFill>
                <a:effectLst/>
                <a:latin typeface="Lora"/>
              </a:rPr>
              <a:t>anaesthesiologists</a:t>
            </a:r>
            <a:r>
              <a:rPr lang="en-US" b="0" i="0" u="none" strike="noStrike" dirty="0">
                <a:solidFill>
                  <a:srgbClr val="222222"/>
                </a:solidFill>
                <a:effectLst/>
                <a:latin typeface="Lora"/>
              </a:rPr>
              <a:t> for real-time prediction corresponds to two Prescience data sources. The quantitative </a:t>
            </a:r>
            <a:r>
              <a:rPr lang="en-US" b="0" i="0" u="none" strike="noStrike" dirty="0" err="1">
                <a:solidFill>
                  <a:srgbClr val="222222"/>
                </a:solidFill>
                <a:effectLst/>
                <a:latin typeface="Lora"/>
              </a:rPr>
              <a:t>anaesthesiologist</a:t>
            </a:r>
            <a:r>
              <a:rPr lang="en-US" b="0" i="0" u="none" strike="noStrike" dirty="0">
                <a:solidFill>
                  <a:srgbClr val="222222"/>
                </a:solidFill>
                <a:effectLst/>
                <a:latin typeface="Lora"/>
              </a:rPr>
              <a:t> feature-importance estimates were estimated using 20 bootstrapped models trained to mimic the predictions of an </a:t>
            </a:r>
            <a:r>
              <a:rPr lang="en-US" b="0" i="0" u="none" strike="noStrike" dirty="0" err="1">
                <a:solidFill>
                  <a:srgbClr val="222222"/>
                </a:solidFill>
                <a:effectLst/>
                <a:latin typeface="Lora"/>
              </a:rPr>
              <a:t>anaesthesiologist</a:t>
            </a:r>
            <a:r>
              <a:rPr lang="en-US" b="0" i="0" u="none" strike="noStrike" dirty="0">
                <a:solidFill>
                  <a:srgbClr val="222222"/>
                </a:solidFill>
                <a:effectLst/>
                <a:latin typeface="Lora"/>
              </a:rPr>
              <a:t> when unassisted by Prescience. ORIF, open reduction internal fixation.</a:t>
            </a:r>
            <a:endParaRPr lang="en-US" dirty="0"/>
          </a:p>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54</a:t>
            </a:fld>
            <a:endParaRPr lang="en-US"/>
          </a:p>
        </p:txBody>
      </p:sp>
    </p:spTree>
    <p:extLst>
      <p:ext uri="{BB962C8B-B14F-4D97-AF65-F5344CB8AC3E}">
        <p14:creationId xmlns:p14="http://schemas.microsoft.com/office/powerpoint/2010/main" val="8072932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55</a:t>
            </a:fld>
            <a:endParaRPr lang="en-US"/>
          </a:p>
        </p:txBody>
      </p:sp>
    </p:spTree>
    <p:extLst>
      <p:ext uri="{BB962C8B-B14F-4D97-AF65-F5344CB8AC3E}">
        <p14:creationId xmlns:p14="http://schemas.microsoft.com/office/powerpoint/2010/main" val="394902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network that’s made to deal with a sequence </a:t>
            </a:r>
            <a:r>
              <a:rPr lang="en-US"/>
              <a:t>of vectors</a:t>
            </a:r>
            <a:endParaRPr lang="en-US" dirty="0"/>
          </a:p>
          <a:p>
            <a:endParaRPr lang="en-US" dirty="0"/>
          </a:p>
          <a:p>
            <a:r>
              <a:rPr lang="en-US" dirty="0"/>
              <a:t>On this slide: what are the inputs, what are the outputs, what are the different blocks</a:t>
            </a:r>
          </a:p>
          <a:p>
            <a:r>
              <a:rPr lang="en-US" dirty="0"/>
              <a:t>W for word</a:t>
            </a:r>
          </a:p>
          <a:p>
            <a:r>
              <a:rPr lang="en-US" dirty="0"/>
              <a:t>H for hidden</a:t>
            </a:r>
          </a:p>
          <a:p>
            <a:endParaRPr lang="en-US" dirty="0"/>
          </a:p>
          <a:p>
            <a:r>
              <a:rPr lang="en-US" dirty="0"/>
              <a:t>Here we’re training</a:t>
            </a:r>
          </a:p>
        </p:txBody>
      </p:sp>
      <p:sp>
        <p:nvSpPr>
          <p:cNvPr id="4" name="Slide Number Placeholder 3"/>
          <p:cNvSpPr>
            <a:spLocks noGrp="1"/>
          </p:cNvSpPr>
          <p:nvPr>
            <p:ph type="sldNum" sz="quarter" idx="5"/>
          </p:nvPr>
        </p:nvSpPr>
        <p:spPr/>
        <p:txBody>
          <a:bodyPr/>
          <a:lstStyle/>
          <a:p>
            <a:fld id="{DB333E9F-084A-8543-BC6F-0AE70009C29B}" type="slidenum">
              <a:rPr lang="en-US" smtClean="0"/>
              <a:t>57</a:t>
            </a:fld>
            <a:endParaRPr lang="en-US"/>
          </a:p>
        </p:txBody>
      </p:sp>
    </p:spTree>
    <p:extLst>
      <p:ext uri="{BB962C8B-B14F-4D97-AF65-F5344CB8AC3E}">
        <p14:creationId xmlns:p14="http://schemas.microsoft.com/office/powerpoint/2010/main" val="1213985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Prob</a:t>
            </a:r>
            <a:r>
              <a:rPr lang="en-US" dirty="0"/>
              <a:t> don’t do it here because of their feature importance idea?</a:t>
            </a:r>
          </a:p>
          <a:p>
            <a:r>
              <a:rPr lang="en-US" dirty="0"/>
              <a:t>-&gt; have to train an ensemble of models</a:t>
            </a:r>
          </a:p>
        </p:txBody>
      </p:sp>
      <p:sp>
        <p:nvSpPr>
          <p:cNvPr id="4" name="Slide Number Placeholder 3"/>
          <p:cNvSpPr>
            <a:spLocks noGrp="1"/>
          </p:cNvSpPr>
          <p:nvPr>
            <p:ph type="sldNum" sz="quarter" idx="5"/>
          </p:nvPr>
        </p:nvSpPr>
        <p:spPr/>
        <p:txBody>
          <a:bodyPr/>
          <a:lstStyle/>
          <a:p>
            <a:fld id="{DB333E9F-084A-8543-BC6F-0AE70009C29B}" type="slidenum">
              <a:rPr lang="en-US" smtClean="0"/>
              <a:t>58</a:t>
            </a:fld>
            <a:endParaRPr lang="en-US"/>
          </a:p>
        </p:txBody>
      </p:sp>
    </p:spTree>
    <p:extLst>
      <p:ext uri="{BB962C8B-B14F-4D97-AF65-F5344CB8AC3E}">
        <p14:creationId xmlns:p14="http://schemas.microsoft.com/office/powerpoint/2010/main" val="37489064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60</a:t>
            </a:fld>
            <a:endParaRPr lang="en-US"/>
          </a:p>
        </p:txBody>
      </p:sp>
    </p:spTree>
    <p:extLst>
      <p:ext uri="{BB962C8B-B14F-4D97-AF65-F5344CB8AC3E}">
        <p14:creationId xmlns:p14="http://schemas.microsoft.com/office/powerpoint/2010/main" val="37983137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NimbusRomNo9L"/>
              </a:rPr>
              <a:t>“Our results indicate that a simple convolutional </a:t>
            </a:r>
            <a:r>
              <a:rPr lang="en-US" dirty="0" err="1">
                <a:latin typeface="NimbusRomNo9L"/>
              </a:rPr>
              <a:t>archi</a:t>
            </a:r>
            <a:r>
              <a:rPr lang="en-US" dirty="0">
                <a:latin typeface="NimbusRomNo9L"/>
              </a:rPr>
              <a:t>- </a:t>
            </a:r>
            <a:r>
              <a:rPr lang="en-US" dirty="0" err="1">
                <a:latin typeface="NimbusRomNo9L"/>
              </a:rPr>
              <a:t>tecture</a:t>
            </a:r>
            <a:r>
              <a:rPr lang="en-US" dirty="0">
                <a:latin typeface="NimbusRomNo9L"/>
              </a:rPr>
              <a:t> outperforms canonical recurrent networks such as LSTMs across a diverse range of tasks and datasets, while demonstrating longer effective memory.”</a:t>
            </a:r>
            <a:endParaRPr lang="en-US" dirty="0"/>
          </a:p>
        </p:txBody>
      </p:sp>
      <p:sp>
        <p:nvSpPr>
          <p:cNvPr id="4" name="Slide Number Placeholder 3"/>
          <p:cNvSpPr>
            <a:spLocks noGrp="1"/>
          </p:cNvSpPr>
          <p:nvPr>
            <p:ph type="sldNum" sz="quarter" idx="5"/>
          </p:nvPr>
        </p:nvSpPr>
        <p:spPr/>
        <p:txBody>
          <a:bodyPr/>
          <a:lstStyle/>
          <a:p>
            <a:fld id="{4E1930CD-5FC8-974D-BFDA-AF3BF3DDCB0D}" type="slidenum">
              <a:rPr lang="en-US" smtClean="0"/>
              <a:t>61</a:t>
            </a:fld>
            <a:endParaRPr lang="en-US"/>
          </a:p>
        </p:txBody>
      </p:sp>
    </p:spTree>
    <p:extLst>
      <p:ext uri="{BB962C8B-B14F-4D97-AF65-F5344CB8AC3E}">
        <p14:creationId xmlns:p14="http://schemas.microsoft.com/office/powerpoint/2010/main" val="675417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 output from both directions concatenated</a:t>
            </a:r>
          </a:p>
          <a:p>
            <a:r>
              <a:rPr lang="en-US" dirty="0"/>
              <a:t>3 – character-level RNN acting independently on each word, including in-dictionary words… allows the model to deal with weird tokens, e.g. social security numbers – model could learn that this structure is likely to be PHI</a:t>
            </a:r>
          </a:p>
        </p:txBody>
      </p:sp>
      <p:sp>
        <p:nvSpPr>
          <p:cNvPr id="4" name="Slide Number Placeholder 3"/>
          <p:cNvSpPr>
            <a:spLocks noGrp="1"/>
          </p:cNvSpPr>
          <p:nvPr>
            <p:ph type="sldNum" sz="quarter" idx="5"/>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218419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ln/>
        </p:spPr>
        <p:txBody>
          <a:bodyPr/>
          <a:lstStyle/>
          <a:p>
            <a:r>
              <a:rPr lang="en-US" altLang="en-US" b="1">
                <a:latin typeface="Arial" panose="020B0604020202020204" pitchFamily="34" charset="0"/>
                <a:cs typeface="Arial" panose="020B0604020202020204" pitchFamily="34" charset="0"/>
              </a:rPr>
              <a:t>Figure 1. </a:t>
            </a:r>
            <a:r>
              <a:rPr lang="en-US" altLang="en-US">
                <a:latin typeface="Arial" panose="020B0604020202020204" pitchFamily="34" charset="0"/>
                <a:cs typeface="Arial" panose="020B0604020202020204" pitchFamily="34" charset="0"/>
              </a:rPr>
              <a:t>Architecture of the artificial neural network (ANN) model. (RNN, recurrent neural network.) The type of RNN used in this model is long short-term memory (LSTM). n is the number of tokens, and xi is the ith token. VT is the mapping from tokens to token embeddings. ℓ(i) is the number of characters and xi,j is the jth character in the ith token. VC is the mapping from characters to character embeddings. ei is the character-enhanced token embeddings of the ith token. d↔i is the output of the LSTM of the label prediction layer, ai is the probability vector over labels, yi is the predicted label of the i&lt;sup&gt;th&lt;/sup&gt; token.
</a:t>
            </a:r>
          </a:p>
        </p:txBody>
      </p:sp>
      <p:sp>
        <p:nvSpPr>
          <p:cNvPr id="174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fld id="{D309C7E6-1093-48B6-94EA-248A771A3F26}" type="slidenum">
              <a:rPr lang="en-US" altLang="en-US" sz="1200"/>
              <a:pPr algn="r" eaLnBrk="1" hangingPunct="1"/>
              <a:t>6</a:t>
            </a:fld>
            <a:endParaRPr lang="en-US" altLang="en-US" sz="1200"/>
          </a:p>
        </p:txBody>
      </p:sp>
    </p:spTree>
    <p:extLst>
      <p:ext uri="{BB962C8B-B14F-4D97-AF65-F5344CB8AC3E}">
        <p14:creationId xmlns:p14="http://schemas.microsoft.com/office/powerpoint/2010/main" val="3210334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data scientist will not know whether the set of clinical variables is adequate!</a:t>
            </a:r>
          </a:p>
        </p:txBody>
      </p:sp>
      <p:sp>
        <p:nvSpPr>
          <p:cNvPr id="4" name="Slide Number Placeholder 3"/>
          <p:cNvSpPr>
            <a:spLocks noGrp="1"/>
          </p:cNvSpPr>
          <p:nvPr>
            <p:ph type="sldNum" sz="quarter" idx="10"/>
          </p:nvPr>
        </p:nvSpPr>
        <p:spPr/>
        <p:txBody>
          <a:bodyPr/>
          <a:lstStyle/>
          <a:p>
            <a:fld id="{16E98E89-17B2-4721-9E3B-530BF713EE36}" type="slidenum">
              <a:rPr lang="en-US" smtClean="0"/>
              <a:t>7</a:t>
            </a:fld>
            <a:endParaRPr lang="en-US"/>
          </a:p>
        </p:txBody>
      </p:sp>
    </p:spTree>
    <p:extLst>
      <p:ext uri="{BB962C8B-B14F-4D97-AF65-F5344CB8AC3E}">
        <p14:creationId xmlns:p14="http://schemas.microsoft.com/office/powerpoint/2010/main" val="120725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11</a:t>
            </a:fld>
            <a:endParaRPr lang="en-US"/>
          </a:p>
        </p:txBody>
      </p:sp>
    </p:spTree>
    <p:extLst>
      <p:ext uri="{BB962C8B-B14F-4D97-AF65-F5344CB8AC3E}">
        <p14:creationId xmlns:p14="http://schemas.microsoft.com/office/powerpoint/2010/main" val="350498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Nottingham incorporates expert system, dataset-specific elements</a:t>
            </a:r>
          </a:p>
        </p:txBody>
      </p:sp>
      <p:sp>
        <p:nvSpPr>
          <p:cNvPr id="4" name="Slide Number Placeholder 3"/>
          <p:cNvSpPr>
            <a:spLocks noGrp="1"/>
          </p:cNvSpPr>
          <p:nvPr>
            <p:ph type="sldNum" sz="quarter" idx="10"/>
          </p:nvPr>
        </p:nvSpPr>
        <p:spPr/>
        <p:txBody>
          <a:bodyPr/>
          <a:lstStyle/>
          <a:p>
            <a:fld id="{738EA247-0547-4418-98F2-216488368539}" type="slidenum">
              <a:rPr lang="en-US" smtClean="0"/>
              <a:t>12</a:t>
            </a:fld>
            <a:endParaRPr lang="en-US"/>
          </a:p>
        </p:txBody>
      </p:sp>
    </p:spTree>
    <p:extLst>
      <p:ext uri="{BB962C8B-B14F-4D97-AF65-F5344CB8AC3E}">
        <p14:creationId xmlns:p14="http://schemas.microsoft.com/office/powerpoint/2010/main" val="3699786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981843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175579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2673563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8C0D-199B-DE45-AAA8-213F837FEB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0EE7133-3751-B249-981F-C8775709C925}"/>
              </a:ext>
            </a:extLst>
          </p:cNvPr>
          <p:cNvSpPr>
            <a:spLocks noGrp="1"/>
          </p:cNvSpPr>
          <p:nvPr>
            <p:ph type="dt" sz="half" idx="10"/>
          </p:nvPr>
        </p:nvSpPr>
        <p:spPr>
          <a:xfrm>
            <a:off x="838200" y="6356350"/>
            <a:ext cx="2743200" cy="365125"/>
          </a:xfrm>
          <a:prstGeom prst="rect">
            <a:avLst/>
          </a:prstGeom>
        </p:spPr>
        <p:txBody>
          <a:bodyPr/>
          <a:lstStyle/>
          <a:p>
            <a:fld id="{808B63A7-5629-1442-BE91-34B8503A4A03}" type="datetimeFigureOut">
              <a:rPr lang="en-US" smtClean="0"/>
              <a:t>7/24/20</a:t>
            </a:fld>
            <a:endParaRPr lang="en-US"/>
          </a:p>
        </p:txBody>
      </p:sp>
      <p:sp>
        <p:nvSpPr>
          <p:cNvPr id="4" name="Footer Placeholder 3">
            <a:extLst>
              <a:ext uri="{FF2B5EF4-FFF2-40B4-BE49-F238E27FC236}">
                <a16:creationId xmlns:a16="http://schemas.microsoft.com/office/drawing/2014/main" id="{036AC04C-85AE-1D4C-9ABC-E57A2D522C4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F596FAE-D495-3746-8FF0-4515EB0C5C26}"/>
              </a:ext>
            </a:extLst>
          </p:cNvPr>
          <p:cNvSpPr>
            <a:spLocks noGrp="1"/>
          </p:cNvSpPr>
          <p:nvPr>
            <p:ph type="sldNum" sz="quarter" idx="12"/>
          </p:nvPr>
        </p:nvSpPr>
        <p:spPr>
          <a:xfrm>
            <a:off x="8610600" y="6356350"/>
            <a:ext cx="2743200" cy="365125"/>
          </a:xfrm>
          <a:prstGeom prst="rect">
            <a:avLst/>
          </a:prstGeom>
        </p:spPr>
        <p:txBody>
          <a:bodyPr/>
          <a:lstStyle/>
          <a:p>
            <a:fld id="{E3FA826C-DFF8-CC43-8F49-E3D7C8FA771F}" type="slidenum">
              <a:rPr lang="en-US" smtClean="0"/>
              <a:t>‹#›</a:t>
            </a:fld>
            <a:endParaRPr lang="en-US"/>
          </a:p>
        </p:txBody>
      </p:sp>
    </p:spTree>
    <p:extLst>
      <p:ext uri="{BB962C8B-B14F-4D97-AF65-F5344CB8AC3E}">
        <p14:creationId xmlns:p14="http://schemas.microsoft.com/office/powerpoint/2010/main" val="1819515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884688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153233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844566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945331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093489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161822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58531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7/24/20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408122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67489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60" r:id="rId12"/>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3" Type="http://schemas.openxmlformats.org/officeDocument/2006/relationships/image" Target="../media/image2050.png"/><Relationship Id="rId7" Type="http://schemas.openxmlformats.org/officeDocument/2006/relationships/image" Target="../media/image3.png"/><Relationship Id="rId12" Type="http://schemas.openxmlformats.org/officeDocument/2006/relationships/image" Target="../media/image13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1210.png"/><Relationship Id="rId5" Type="http://schemas.openxmlformats.org/officeDocument/2006/relationships/image" Target="../media/image2070.png"/><Relationship Id="rId15" Type="http://schemas.openxmlformats.org/officeDocument/2006/relationships/image" Target="../media/image8.png"/><Relationship Id="rId10" Type="http://schemas.openxmlformats.org/officeDocument/2006/relationships/image" Target="../media/image1110.png"/><Relationship Id="rId4" Type="http://schemas.openxmlformats.org/officeDocument/2006/relationships/image" Target="../media/image2060.png"/><Relationship Id="rId9" Type="http://schemas.openxmlformats.org/officeDocument/2006/relationships/image" Target="../media/image5.png"/><Relationship Id="rId1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20.png"/><Relationship Id="rId7" Type="http://schemas.openxmlformats.org/officeDocument/2006/relationships/image" Target="../media/image15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00.png"/><Relationship Id="rId10" Type="http://schemas.openxmlformats.org/officeDocument/2006/relationships/image" Target="../media/image180.png"/><Relationship Id="rId4" Type="http://schemas.openxmlformats.org/officeDocument/2006/relationships/image" Target="../media/image130.png"/><Relationship Id="rId9" Type="http://schemas.openxmlformats.org/officeDocument/2006/relationships/image" Target="../media/image170.png"/></Relationships>
</file>

<file path=ppt/slides/_rels/slide25.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20.png"/><Relationship Id="rId7"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00.png"/><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00.png"/><Relationship Id="rId7"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60.png"/></Relationships>
</file>

<file path=ppt/slides/_rels/slide27.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00.png"/><Relationship Id="rId7" Type="http://schemas.openxmlformats.org/officeDocument/2006/relationships/image" Target="../media/image14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60.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00.png"/><Relationship Id="rId7" Type="http://schemas.openxmlformats.org/officeDocument/2006/relationships/image" Target="../media/image14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60.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6.png"/><Relationship Id="rId18" Type="http://schemas.openxmlformats.org/officeDocument/2006/relationships/image" Target="../media/image21.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8.png"/><Relationship Id="rId10" Type="http://schemas.openxmlformats.org/officeDocument/2006/relationships/image" Target="../media/image16.png"/><Relationship Id="rId19" Type="http://schemas.openxmlformats.org/officeDocument/2006/relationships/image" Target="../media/image22.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00.png"/><Relationship Id="rId7" Type="http://schemas.openxmlformats.org/officeDocument/2006/relationships/image" Target="../media/image1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60.png"/></Relationships>
</file>

<file path=ppt/slides/_rels/slide31.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00.png"/><Relationship Id="rId7" Type="http://schemas.openxmlformats.org/officeDocument/2006/relationships/image" Target="../media/image14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60.png"/></Relationships>
</file>

<file path=ppt/slides/_rels/slide32.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200.png"/><Relationship Id="rId7"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130.png"/><Relationship Id="rId4" Type="http://schemas.openxmlformats.org/officeDocument/2006/relationships/image" Target="../media/image120.png"/><Relationship Id="rId9" Type="http://schemas.openxmlformats.org/officeDocument/2006/relationships/image" Target="../media/image160.png"/></Relationships>
</file>

<file path=ppt/slides/_rels/slide3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32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0.png"/></Relationships>
</file>

<file path=ppt/slides/_rels/slide41.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20.png"/><Relationship Id="rId7"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50.png"/></Relationships>
</file>

<file path=ppt/slides/_rels/slide42.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20.png"/><Relationship Id="rId7"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50.png"/></Relationships>
</file>

<file path=ppt/slides/_rels/slide43.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120.png"/><Relationship Id="rId7"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5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6.png"/><Relationship Id="rId9" Type="http://schemas.openxmlformats.org/officeDocument/2006/relationships/image" Target="../media/image54.png"/><Relationship Id="rId14" Type="http://schemas.openxmlformats.org/officeDocument/2006/relationships/image" Target="../media/image59.png"/></Relationships>
</file>

<file path=ppt/slides/_rels/slide5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7.png"/><Relationship Id="rId2" Type="http://schemas.openxmlformats.org/officeDocument/2006/relationships/notesSlide" Target="../notesSlides/notesSlide47.xml"/><Relationship Id="rId16"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48.png"/><Relationship Id="rId11" Type="http://schemas.openxmlformats.org/officeDocument/2006/relationships/image" Target="../media/image56.png"/><Relationship Id="rId5" Type="http://schemas.openxmlformats.org/officeDocument/2006/relationships/image" Target="../media/image47.png"/><Relationship Id="rId15" Type="http://schemas.openxmlformats.org/officeDocument/2006/relationships/image" Target="../media/image60.png"/><Relationship Id="rId10" Type="http://schemas.openxmlformats.org/officeDocument/2006/relationships/image" Target="../media/image55.png"/><Relationship Id="rId4" Type="http://schemas.openxmlformats.org/officeDocument/2006/relationships/image" Target="../media/image46.png"/><Relationship Id="rId9" Type="http://schemas.openxmlformats.org/officeDocument/2006/relationships/image" Target="../media/image54.png"/><Relationship Id="rId14"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Sequences and Time-Series</a:t>
            </a:r>
            <a:br>
              <a:rPr lang="en-US" dirty="0"/>
            </a:br>
            <a:r>
              <a:rPr lang="en-US" dirty="0"/>
              <a:t>in Medicine</a:t>
            </a:r>
            <a:br>
              <a:rPr lang="en-US" dirty="0"/>
            </a:br>
            <a:br>
              <a:rPr lang="en-US" sz="3600" dirty="0"/>
            </a:br>
            <a:r>
              <a:rPr lang="en-US" sz="3600" dirty="0"/>
              <a:t>July 25, 2020</a:t>
            </a:r>
            <a:endParaRPr lang="en-US" sz="4800" dirty="0"/>
          </a:p>
        </p:txBody>
      </p:sp>
      <p:sp>
        <p:nvSpPr>
          <p:cNvPr id="3" name="Subtitle 2"/>
          <p:cNvSpPr>
            <a:spLocks noGrp="1"/>
          </p:cNvSpPr>
          <p:nvPr>
            <p:ph type="subTitle" idx="1"/>
          </p:nvPr>
        </p:nvSpPr>
        <p:spPr>
          <a:xfrm>
            <a:off x="3027219" y="4276881"/>
            <a:ext cx="6137564" cy="1655763"/>
          </a:xfrm>
        </p:spPr>
        <p:txBody>
          <a:bodyPr>
            <a:normAutofit lnSpcReduction="10000"/>
          </a:bodyPr>
          <a:lstStyle/>
          <a:p>
            <a:r>
              <a:rPr lang="en-US" sz="2400" dirty="0"/>
              <a:t>Applied Data Science</a:t>
            </a:r>
          </a:p>
          <a:p>
            <a:r>
              <a:rPr lang="en-US" sz="2400" dirty="0" err="1"/>
              <a:t>MMCi</a:t>
            </a:r>
            <a:r>
              <a:rPr lang="en-US" sz="2400" dirty="0"/>
              <a:t> Term 4</a:t>
            </a:r>
          </a:p>
          <a:p>
            <a:endParaRPr lang="en-US" sz="2400" dirty="0"/>
          </a:p>
          <a:p>
            <a:r>
              <a:rPr lang="en-US" sz="2400" dirty="0"/>
              <a:t>Matthew Engelhard</a:t>
            </a:r>
          </a:p>
        </p:txBody>
      </p:sp>
    </p:spTree>
    <p:extLst>
      <p:ext uri="{BB962C8B-B14F-4D97-AF65-F5344CB8AC3E}">
        <p14:creationId xmlns:p14="http://schemas.microsoft.com/office/powerpoint/2010/main" val="1366962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0F6E-6002-2346-9623-0B7CC0A77051}"/>
              </a:ext>
            </a:extLst>
          </p:cNvPr>
          <p:cNvSpPr>
            <a:spLocks noGrp="1"/>
          </p:cNvSpPr>
          <p:nvPr>
            <p:ph type="title"/>
          </p:nvPr>
        </p:nvSpPr>
        <p:spPr>
          <a:xfrm>
            <a:off x="0" y="0"/>
            <a:ext cx="12192000" cy="1143000"/>
          </a:xfrm>
        </p:spPr>
        <p:txBody>
          <a:bodyPr>
            <a:normAutofit fontScale="90000"/>
          </a:bodyPr>
          <a:lstStyle/>
          <a:p>
            <a:r>
              <a:rPr lang="en-US" dirty="0"/>
              <a:t>Examples of PHI Identified by the RNN</a:t>
            </a:r>
          </a:p>
        </p:txBody>
      </p:sp>
      <p:pic>
        <p:nvPicPr>
          <p:cNvPr id="4" name="Picture 3">
            <a:extLst>
              <a:ext uri="{FF2B5EF4-FFF2-40B4-BE49-F238E27FC236}">
                <a16:creationId xmlns:a16="http://schemas.microsoft.com/office/drawing/2014/main" id="{871CD5B4-C6BE-B54B-970D-A8D52CB0EFDC}"/>
              </a:ext>
            </a:extLst>
          </p:cNvPr>
          <p:cNvPicPr>
            <a:picLocks noChangeAspect="1"/>
          </p:cNvPicPr>
          <p:nvPr/>
        </p:nvPicPr>
        <p:blipFill rotWithShape="1">
          <a:blip r:embed="rId2"/>
          <a:srcRect t="16775"/>
          <a:stretch/>
        </p:blipFill>
        <p:spPr>
          <a:xfrm>
            <a:off x="2036717" y="1666240"/>
            <a:ext cx="8118567" cy="4074440"/>
          </a:xfrm>
          <a:prstGeom prst="rect">
            <a:avLst/>
          </a:prstGeom>
        </p:spPr>
      </p:pic>
    </p:spTree>
    <p:extLst>
      <p:ext uri="{BB962C8B-B14F-4D97-AF65-F5344CB8AC3E}">
        <p14:creationId xmlns:p14="http://schemas.microsoft.com/office/powerpoint/2010/main" val="375269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68" y="139658"/>
            <a:ext cx="11900771" cy="737167"/>
          </a:xfrm>
        </p:spPr>
        <p:txBody>
          <a:bodyPr>
            <a:normAutofit fontScale="90000"/>
          </a:bodyPr>
          <a:lstStyle/>
          <a:p>
            <a:r>
              <a:rPr lang="en-US" dirty="0"/>
              <a:t>Evaluation Metrics</a:t>
            </a:r>
          </a:p>
        </p:txBody>
      </p:sp>
      <p:sp>
        <p:nvSpPr>
          <p:cNvPr id="5" name="TextBox 4"/>
          <p:cNvSpPr txBox="1"/>
          <p:nvPr/>
        </p:nvSpPr>
        <p:spPr>
          <a:xfrm>
            <a:off x="699869" y="1658143"/>
            <a:ext cx="3735831" cy="3416320"/>
          </a:xfrm>
          <a:prstGeom prst="rect">
            <a:avLst/>
          </a:prstGeom>
          <a:noFill/>
        </p:spPr>
        <p:txBody>
          <a:bodyPr wrap="none" rtlCol="0">
            <a:spAutoFit/>
          </a:bodyPr>
          <a:lstStyle/>
          <a:p>
            <a:r>
              <a:rPr lang="en-US" dirty="0"/>
              <a:t>Precision, or positive predictive value:</a:t>
            </a:r>
          </a:p>
          <a:p>
            <a:endParaRPr lang="en-US" dirty="0"/>
          </a:p>
          <a:p>
            <a:endParaRPr lang="en-US" dirty="0"/>
          </a:p>
          <a:p>
            <a:endParaRPr lang="en-US" dirty="0"/>
          </a:p>
          <a:p>
            <a:endParaRPr lang="en-US" dirty="0"/>
          </a:p>
          <a:p>
            <a:endParaRPr lang="en-US" dirty="0"/>
          </a:p>
          <a:p>
            <a:r>
              <a:rPr lang="en-US" dirty="0"/>
              <a:t>Recall, or sensitivity:</a:t>
            </a:r>
          </a:p>
          <a:p>
            <a:endParaRPr lang="en-US" dirty="0"/>
          </a:p>
          <a:p>
            <a:endParaRPr lang="en-US" dirty="0"/>
          </a:p>
          <a:p>
            <a:endParaRPr lang="en-US" dirty="0"/>
          </a:p>
          <a:p>
            <a:endParaRPr lang="en-US" dirty="0"/>
          </a:p>
          <a:p>
            <a:r>
              <a:rPr lang="en-US" dirty="0"/>
              <a:t>F1-score:</a:t>
            </a:r>
          </a:p>
        </p:txBody>
      </p:sp>
      <mc:AlternateContent xmlns:mc="http://schemas.openxmlformats.org/markup-compatibility/2006">
        <mc:Choice xmlns:a14="http://schemas.microsoft.com/office/drawing/2010/main" Requires="a14">
          <p:sp>
            <p:nvSpPr>
              <p:cNvPr id="6" name="TextBox 5"/>
              <p:cNvSpPr txBox="1"/>
              <p:nvPr/>
            </p:nvSpPr>
            <p:spPr>
              <a:xfrm>
                <a:off x="2039272" y="2308672"/>
                <a:ext cx="2287485" cy="563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true</m:t>
                          </m:r>
                          <m:r>
                            <a:rPr lang="en-US">
                              <a:latin typeface="Cambria Math" panose="02040503050406030204" pitchFamily="18" charset="0"/>
                            </a:rPr>
                            <m:t> </m:t>
                          </m:r>
                          <m:r>
                            <m:rPr>
                              <m:sty m:val="p"/>
                            </m:rPr>
                            <a:rPr lang="en-US">
                              <a:latin typeface="Cambria Math" panose="02040503050406030204" pitchFamily="18" charset="0"/>
                            </a:rPr>
                            <m:t>positives</m:t>
                          </m:r>
                        </m:num>
                        <m:den>
                          <m:r>
                            <m:rPr>
                              <m:sty m:val="p"/>
                            </m:rPr>
                            <a:rPr lang="en-US">
                              <a:latin typeface="Cambria Math" panose="02040503050406030204" pitchFamily="18" charset="0"/>
                            </a:rPr>
                            <m:t>all</m:t>
                          </m:r>
                          <m:r>
                            <a:rPr lang="en-US">
                              <a:latin typeface="Cambria Math" panose="02040503050406030204" pitchFamily="18" charset="0"/>
                            </a:rPr>
                            <m:t> </m:t>
                          </m:r>
                          <m:r>
                            <m:rPr>
                              <m:sty m:val="p"/>
                            </m:rPr>
                            <a:rPr lang="en-US">
                              <a:latin typeface="Cambria Math" panose="02040503050406030204" pitchFamily="18" charset="0"/>
                            </a:rPr>
                            <m:t>positive</m:t>
                          </m:r>
                          <m:r>
                            <a:rPr lang="en-US">
                              <a:latin typeface="Cambria Math" panose="02040503050406030204" pitchFamily="18" charset="0"/>
                            </a:rPr>
                            <m:t> </m:t>
                          </m:r>
                          <m:r>
                            <m:rPr>
                              <m:sty m:val="p"/>
                            </m:rPr>
                            <a:rPr lang="en-US">
                              <a:latin typeface="Cambria Math" panose="02040503050406030204" pitchFamily="18" charset="0"/>
                            </a:rPr>
                            <m:t>predictions</m:t>
                          </m:r>
                        </m:den>
                      </m:f>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039272" y="2308672"/>
                <a:ext cx="2287485" cy="563296"/>
              </a:xfrm>
              <a:prstGeom prst="rect">
                <a:avLst/>
              </a:prstGeom>
              <a:blipFill>
                <a:blip r:embed="rId3"/>
                <a:stretch>
                  <a:fillRect l="-2210" t="-8889" r="-2762"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2032059" y="3873352"/>
                <a:ext cx="2204130" cy="563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m:rPr>
                              <m:sty m:val="p"/>
                            </m:rPr>
                            <a:rPr lang="en-US">
                              <a:latin typeface="Cambria Math" panose="02040503050406030204" pitchFamily="18" charset="0"/>
                            </a:rPr>
                            <m:t>true</m:t>
                          </m:r>
                          <m:r>
                            <a:rPr lang="en-US">
                              <a:latin typeface="Cambria Math" panose="02040503050406030204" pitchFamily="18" charset="0"/>
                            </a:rPr>
                            <m:t> </m:t>
                          </m:r>
                          <m:r>
                            <m:rPr>
                              <m:sty m:val="p"/>
                            </m:rPr>
                            <a:rPr lang="en-US">
                              <a:latin typeface="Cambria Math" panose="02040503050406030204" pitchFamily="18" charset="0"/>
                            </a:rPr>
                            <m:t>positives</m:t>
                          </m:r>
                        </m:num>
                        <m:den>
                          <m:r>
                            <m:rPr>
                              <m:sty m:val="p"/>
                            </m:rPr>
                            <a:rPr lang="en-US">
                              <a:latin typeface="Cambria Math" panose="02040503050406030204" pitchFamily="18" charset="0"/>
                            </a:rPr>
                            <m:t>all</m:t>
                          </m:r>
                          <m:r>
                            <a:rPr lang="en-US">
                              <a:latin typeface="Cambria Math" panose="02040503050406030204" pitchFamily="18" charset="0"/>
                            </a:rPr>
                            <m:t> </m:t>
                          </m:r>
                          <m:r>
                            <m:rPr>
                              <m:sty m:val="p"/>
                            </m:rPr>
                            <a:rPr lang="en-US">
                              <a:latin typeface="Cambria Math" panose="02040503050406030204" pitchFamily="18" charset="0"/>
                            </a:rPr>
                            <m:t>condition</m:t>
                          </m:r>
                          <m:r>
                            <a:rPr lang="en-US">
                              <a:latin typeface="Cambria Math" panose="02040503050406030204" pitchFamily="18" charset="0"/>
                            </a:rPr>
                            <m:t> </m:t>
                          </m:r>
                          <m:r>
                            <m:rPr>
                              <m:sty m:val="p"/>
                            </m:rPr>
                            <a:rPr lang="en-US">
                              <a:latin typeface="Cambria Math" panose="02040503050406030204" pitchFamily="18" charset="0"/>
                            </a:rPr>
                            <m:t>positives</m:t>
                          </m:r>
                        </m:den>
                      </m:f>
                    </m:oMath>
                  </m:oMathPara>
                </a14:m>
                <a:endParaRPr lang="en-US" dirty="0"/>
              </a:p>
            </p:txBody>
          </p:sp>
        </mc:Choice>
        <mc:Fallback>
          <p:sp>
            <p:nvSpPr>
              <p:cNvPr id="7" name="TextBox 6"/>
              <p:cNvSpPr txBox="1">
                <a:spLocks noRot="1" noChangeAspect="1" noMove="1" noResize="1" noEditPoints="1" noAdjustHandles="1" noChangeArrowheads="1" noChangeShapeType="1" noTextEdit="1"/>
              </p:cNvSpPr>
              <p:nvPr/>
            </p:nvSpPr>
            <p:spPr>
              <a:xfrm>
                <a:off x="2032059" y="3873352"/>
                <a:ext cx="2204130" cy="563296"/>
              </a:xfrm>
              <a:prstGeom prst="rect">
                <a:avLst/>
              </a:prstGeom>
              <a:blipFill>
                <a:blip r:embed="rId4"/>
                <a:stretch>
                  <a:fillRect l="-1714" t="-8889" r="-2286" b="-2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826072" y="5438033"/>
                <a:ext cx="2064668" cy="572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a:latin typeface="Cambria Math" panose="02040503050406030204" pitchFamily="18" charset="0"/>
                            </a:rPr>
                            <m:t>2∗</m:t>
                          </m:r>
                          <m:r>
                            <m:rPr>
                              <m:sty m:val="p"/>
                            </m:rPr>
                            <a:rPr lang="en-US">
                              <a:latin typeface="Cambria Math" panose="02040503050406030204" pitchFamily="18" charset="0"/>
                            </a:rPr>
                            <m:t>precision</m:t>
                          </m:r>
                          <m:r>
                            <a:rPr lang="en-US">
                              <a:latin typeface="Cambria Math" panose="02040503050406030204" pitchFamily="18" charset="0"/>
                            </a:rPr>
                            <m:t>∗</m:t>
                          </m:r>
                          <m:r>
                            <m:rPr>
                              <m:sty m:val="p"/>
                            </m:rPr>
                            <a:rPr lang="en-US">
                              <a:latin typeface="Cambria Math" panose="02040503050406030204" pitchFamily="18" charset="0"/>
                            </a:rPr>
                            <m:t>recall</m:t>
                          </m:r>
                        </m:num>
                        <m:den>
                          <m:r>
                            <m:rPr>
                              <m:sty m:val="p"/>
                            </m:rPr>
                            <a:rPr lang="en-US">
                              <a:latin typeface="Cambria Math" panose="02040503050406030204" pitchFamily="18" charset="0"/>
                            </a:rPr>
                            <m:t>precision</m:t>
                          </m:r>
                          <m:r>
                            <a:rPr lang="en-US">
                              <a:latin typeface="Cambria Math" panose="02040503050406030204" pitchFamily="18" charset="0"/>
                            </a:rPr>
                            <m:t>+</m:t>
                          </m:r>
                          <m:r>
                            <m:rPr>
                              <m:sty m:val="p"/>
                            </m:rPr>
                            <a:rPr lang="en-US">
                              <a:latin typeface="Cambria Math" panose="02040503050406030204" pitchFamily="18" charset="0"/>
                            </a:rPr>
                            <m:t>recall</m:t>
                          </m:r>
                        </m:den>
                      </m:f>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826072" y="5438033"/>
                <a:ext cx="2064668" cy="572593"/>
              </a:xfrm>
              <a:prstGeom prst="rect">
                <a:avLst/>
              </a:prstGeom>
              <a:blipFill>
                <a:blip r:embed="rId5"/>
                <a:stretch>
                  <a:fillRect l="-3086" r="-2469" b="-17391"/>
                </a:stretch>
              </a:blipFill>
            </p:spPr>
            <p:txBody>
              <a:bodyPr/>
              <a:lstStyle/>
              <a:p>
                <a:r>
                  <a:rPr lang="en-US">
                    <a:noFill/>
                  </a:rPr>
                  <a:t> </a:t>
                </a:r>
              </a:p>
            </p:txBody>
          </p:sp>
        </mc:Fallback>
      </mc:AlternateContent>
      <p:graphicFrame>
        <p:nvGraphicFramePr>
          <p:cNvPr id="9" name="Table 8">
            <a:extLst>
              <a:ext uri="{FF2B5EF4-FFF2-40B4-BE49-F238E27FC236}">
                <a16:creationId xmlns:a16="http://schemas.microsoft.com/office/drawing/2014/main" id="{BB54E6AF-6127-BE43-A33C-E0E20A80C828}"/>
              </a:ext>
            </a:extLst>
          </p:cNvPr>
          <p:cNvGraphicFramePr>
            <a:graphicFrameLocks noGrp="1"/>
          </p:cNvGraphicFramePr>
          <p:nvPr/>
        </p:nvGraphicFramePr>
        <p:xfrm>
          <a:off x="5382118" y="2061544"/>
          <a:ext cx="5611588" cy="3623616"/>
        </p:xfrm>
        <a:graphic>
          <a:graphicData uri="http://schemas.openxmlformats.org/drawingml/2006/table">
            <a:tbl>
              <a:tblPr firstRow="1" bandRow="1">
                <a:tableStyleId>{69CF1AB2-1976-4502-BF36-3FF5EA218861}</a:tableStyleId>
              </a:tblPr>
              <a:tblGrid>
                <a:gridCol w="1870529">
                  <a:extLst>
                    <a:ext uri="{9D8B030D-6E8A-4147-A177-3AD203B41FA5}">
                      <a16:colId xmlns:a16="http://schemas.microsoft.com/office/drawing/2014/main" val="2149793556"/>
                    </a:ext>
                  </a:extLst>
                </a:gridCol>
                <a:gridCol w="1870529">
                  <a:extLst>
                    <a:ext uri="{9D8B030D-6E8A-4147-A177-3AD203B41FA5}">
                      <a16:colId xmlns:a16="http://schemas.microsoft.com/office/drawing/2014/main" val="2069051610"/>
                    </a:ext>
                  </a:extLst>
                </a:gridCol>
                <a:gridCol w="1870529">
                  <a:extLst>
                    <a:ext uri="{9D8B030D-6E8A-4147-A177-3AD203B41FA5}">
                      <a16:colId xmlns:a16="http://schemas.microsoft.com/office/drawing/2014/main" val="2988524503"/>
                    </a:ext>
                  </a:extLst>
                </a:gridCol>
              </a:tblGrid>
              <a:tr h="1207872">
                <a:tc>
                  <a:txBody>
                    <a:bodyPr/>
                    <a:lstStyle/>
                    <a:p>
                      <a:pPr algn="l"/>
                      <a:endParaRPr lang="en-US" sz="1700"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dirty="0"/>
                        <a:t>Condition Positive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dirty="0"/>
                        <a:t>Condition Negative</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463114"/>
                  </a:ext>
                </a:extLst>
              </a:tr>
              <a:tr h="1207872">
                <a:tc>
                  <a:txBody>
                    <a:bodyPr/>
                    <a:lstStyle/>
                    <a:p>
                      <a:pPr algn="l"/>
                      <a:r>
                        <a:rPr lang="en-US" sz="1700" b="1" dirty="0"/>
                        <a:t>Prediction Positive</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dirty="0"/>
                        <a:t>True Positive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sz="1700" dirty="0"/>
                        <a:t>False Positive</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893684502"/>
                  </a:ext>
                </a:extLst>
              </a:tr>
              <a:tr h="1207872">
                <a:tc>
                  <a:txBody>
                    <a:bodyPr/>
                    <a:lstStyle/>
                    <a:p>
                      <a:pPr algn="l"/>
                      <a:r>
                        <a:rPr lang="en-US" sz="1700" b="1" dirty="0"/>
                        <a:t>Prediction Negative</a:t>
                      </a: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sz="1700" dirty="0"/>
                        <a:t>False Negative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sz="1700" dirty="0"/>
                        <a:t>True</a:t>
                      </a:r>
                      <a:r>
                        <a:rPr lang="en-US" sz="1700" baseline="0" dirty="0"/>
                        <a:t> Negative</a:t>
                      </a:r>
                      <a:endParaRPr lang="en-US" sz="1700"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222145267"/>
                  </a:ext>
                </a:extLst>
              </a:tr>
            </a:tbl>
          </a:graphicData>
        </a:graphic>
      </p:graphicFrame>
    </p:spTree>
    <p:extLst>
      <p:ext uri="{BB962C8B-B14F-4D97-AF65-F5344CB8AC3E}">
        <p14:creationId xmlns:p14="http://schemas.microsoft.com/office/powerpoint/2010/main" val="302492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C8B1C46-1517-314A-9596-D4125DF30DC0}"/>
              </a:ext>
            </a:extLst>
          </p:cNvPr>
          <p:cNvPicPr>
            <a:picLocks noChangeAspect="1"/>
          </p:cNvPicPr>
          <p:nvPr/>
        </p:nvPicPr>
        <p:blipFill>
          <a:blip r:embed="rId3"/>
          <a:stretch>
            <a:fillRect/>
          </a:stretch>
        </p:blipFill>
        <p:spPr>
          <a:xfrm>
            <a:off x="981456" y="1371543"/>
            <a:ext cx="10229088" cy="4820484"/>
          </a:xfrm>
          <a:prstGeom prst="rect">
            <a:avLst/>
          </a:prstGeom>
        </p:spPr>
      </p:pic>
      <p:sp>
        <p:nvSpPr>
          <p:cNvPr id="6" name="Title 1">
            <a:extLst>
              <a:ext uri="{FF2B5EF4-FFF2-40B4-BE49-F238E27FC236}">
                <a16:creationId xmlns:a16="http://schemas.microsoft.com/office/drawing/2014/main" id="{3AFFF170-25C0-6E42-B11C-BE761CDD13EF}"/>
              </a:ext>
            </a:extLst>
          </p:cNvPr>
          <p:cNvSpPr txBox="1">
            <a:spLocks/>
          </p:cNvSpPr>
          <p:nvPr/>
        </p:nvSpPr>
        <p:spPr>
          <a:xfrm>
            <a:off x="0" y="228543"/>
            <a:ext cx="12192000" cy="814551"/>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267" dirty="0"/>
              <a:t>RNN Model Outperforms Previous Benchmarks</a:t>
            </a:r>
          </a:p>
        </p:txBody>
      </p:sp>
    </p:spTree>
    <p:extLst>
      <p:ext uri="{BB962C8B-B14F-4D97-AF65-F5344CB8AC3E}">
        <p14:creationId xmlns:p14="http://schemas.microsoft.com/office/powerpoint/2010/main" val="722440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ADE32-F3D8-FA4B-8037-FC7F51A74761}"/>
              </a:ext>
            </a:extLst>
          </p:cNvPr>
          <p:cNvSpPr>
            <a:spLocks noGrp="1"/>
          </p:cNvSpPr>
          <p:nvPr>
            <p:ph type="title"/>
          </p:nvPr>
        </p:nvSpPr>
        <p:spPr>
          <a:xfrm>
            <a:off x="125730" y="643056"/>
            <a:ext cx="7162800" cy="1143000"/>
          </a:xfrm>
        </p:spPr>
        <p:txBody>
          <a:bodyPr>
            <a:noAutofit/>
          </a:bodyPr>
          <a:lstStyle/>
          <a:p>
            <a:r>
              <a:rPr lang="en-US" sz="4800" dirty="0"/>
              <a:t>Running Example: Predict Hypoxemia </a:t>
            </a:r>
            <a:br>
              <a:rPr lang="en-US" sz="4800" dirty="0"/>
            </a:br>
            <a:r>
              <a:rPr lang="en-US" sz="4800" dirty="0"/>
              <a:t>during Surgery</a:t>
            </a:r>
          </a:p>
        </p:txBody>
      </p:sp>
      <p:sp>
        <p:nvSpPr>
          <p:cNvPr id="8" name="Oval 7">
            <a:extLst>
              <a:ext uri="{FF2B5EF4-FFF2-40B4-BE49-F238E27FC236}">
                <a16:creationId xmlns:a16="http://schemas.microsoft.com/office/drawing/2014/main" id="{6C209A37-BF2E-1D42-ABD6-39CB7871BB47}"/>
              </a:ext>
            </a:extLst>
          </p:cNvPr>
          <p:cNvSpPr/>
          <p:nvPr/>
        </p:nvSpPr>
        <p:spPr>
          <a:xfrm>
            <a:off x="8764905" y="3464639"/>
            <a:ext cx="2026920" cy="14859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Cardiac Arrest and Arrhythmias</a:t>
            </a:r>
          </a:p>
        </p:txBody>
      </p:sp>
      <p:sp>
        <p:nvSpPr>
          <p:cNvPr id="10" name="Oval 9">
            <a:extLst>
              <a:ext uri="{FF2B5EF4-FFF2-40B4-BE49-F238E27FC236}">
                <a16:creationId xmlns:a16="http://schemas.microsoft.com/office/drawing/2014/main" id="{24E18C61-899E-FF43-8D91-A1BCBF7B1D59}"/>
              </a:ext>
            </a:extLst>
          </p:cNvPr>
          <p:cNvSpPr/>
          <p:nvPr/>
        </p:nvSpPr>
        <p:spPr>
          <a:xfrm>
            <a:off x="9653270" y="4654040"/>
            <a:ext cx="2026920" cy="14859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Infections and Poor Wound Healing</a:t>
            </a:r>
          </a:p>
        </p:txBody>
      </p:sp>
      <p:sp>
        <p:nvSpPr>
          <p:cNvPr id="11" name="Oval 10">
            <a:extLst>
              <a:ext uri="{FF2B5EF4-FFF2-40B4-BE49-F238E27FC236}">
                <a16:creationId xmlns:a16="http://schemas.microsoft.com/office/drawing/2014/main" id="{7EB2CD95-DBAB-354A-864B-932525A1D456}"/>
              </a:ext>
            </a:extLst>
          </p:cNvPr>
          <p:cNvSpPr/>
          <p:nvPr/>
        </p:nvSpPr>
        <p:spPr>
          <a:xfrm>
            <a:off x="7876540" y="4654040"/>
            <a:ext cx="2026920" cy="14859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Delirium and Decreased Cognitive Function</a:t>
            </a:r>
          </a:p>
        </p:txBody>
      </p:sp>
      <p:sp>
        <p:nvSpPr>
          <p:cNvPr id="12" name="Right Arrow 11">
            <a:extLst>
              <a:ext uri="{FF2B5EF4-FFF2-40B4-BE49-F238E27FC236}">
                <a16:creationId xmlns:a16="http://schemas.microsoft.com/office/drawing/2014/main" id="{4D25C272-1390-7C46-B31C-5038897A000C}"/>
              </a:ext>
            </a:extLst>
          </p:cNvPr>
          <p:cNvSpPr/>
          <p:nvPr/>
        </p:nvSpPr>
        <p:spPr>
          <a:xfrm rot="5400000">
            <a:off x="9162415" y="2560988"/>
            <a:ext cx="1231900" cy="660400"/>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Oval 6">
            <a:extLst>
              <a:ext uri="{FF2B5EF4-FFF2-40B4-BE49-F238E27FC236}">
                <a16:creationId xmlns:a16="http://schemas.microsoft.com/office/drawing/2014/main" id="{C85508D6-A4CD-0349-8CF3-7775AF386631}"/>
              </a:ext>
            </a:extLst>
          </p:cNvPr>
          <p:cNvSpPr/>
          <p:nvPr/>
        </p:nvSpPr>
        <p:spPr>
          <a:xfrm>
            <a:off x="7965440" y="336202"/>
            <a:ext cx="3553460" cy="253593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Hypoxemia</a:t>
            </a:r>
          </a:p>
          <a:p>
            <a:pPr algn="ctr"/>
            <a:endParaRPr lang="en-US" dirty="0"/>
          </a:p>
          <a:p>
            <a:pPr algn="ctr"/>
            <a:r>
              <a:rPr lang="en-US" sz="2400" dirty="0"/>
              <a:t>SpO</a:t>
            </a:r>
            <a:r>
              <a:rPr lang="en-US" sz="2400" baseline="-25000" dirty="0"/>
              <a:t>2</a:t>
            </a:r>
            <a:r>
              <a:rPr lang="en-US" sz="2400" dirty="0"/>
              <a:t> ≤ 92%</a:t>
            </a:r>
          </a:p>
        </p:txBody>
      </p:sp>
      <p:pic>
        <p:nvPicPr>
          <p:cNvPr id="14" name="Picture 13">
            <a:extLst>
              <a:ext uri="{FF2B5EF4-FFF2-40B4-BE49-F238E27FC236}">
                <a16:creationId xmlns:a16="http://schemas.microsoft.com/office/drawing/2014/main" id="{BF29CB39-2502-2748-81C6-F687FEA95E28}"/>
              </a:ext>
            </a:extLst>
          </p:cNvPr>
          <p:cNvPicPr>
            <a:picLocks noChangeAspect="1"/>
          </p:cNvPicPr>
          <p:nvPr/>
        </p:nvPicPr>
        <p:blipFill>
          <a:blip r:embed="rId3"/>
          <a:stretch>
            <a:fillRect/>
          </a:stretch>
        </p:blipFill>
        <p:spPr>
          <a:xfrm>
            <a:off x="480060" y="2435304"/>
            <a:ext cx="6454140" cy="3630454"/>
          </a:xfrm>
          <a:prstGeom prst="rect">
            <a:avLst/>
          </a:prstGeom>
        </p:spPr>
      </p:pic>
      <p:sp>
        <p:nvSpPr>
          <p:cNvPr id="15" name="Rectangle 14">
            <a:extLst>
              <a:ext uri="{FF2B5EF4-FFF2-40B4-BE49-F238E27FC236}">
                <a16:creationId xmlns:a16="http://schemas.microsoft.com/office/drawing/2014/main" id="{498A8C8B-7C01-C54E-9FBD-A3DB952C7D8C}"/>
              </a:ext>
            </a:extLst>
          </p:cNvPr>
          <p:cNvSpPr/>
          <p:nvPr/>
        </p:nvSpPr>
        <p:spPr>
          <a:xfrm>
            <a:off x="596900" y="3733800"/>
            <a:ext cx="5029200" cy="2222500"/>
          </a:xfrm>
          <a:prstGeom prst="rect">
            <a:avLst/>
          </a:prstGeom>
          <a:noFill/>
          <a:ln w="38100">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78243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B4E1071-A978-3F4F-B15E-628DC82E9B68}"/>
              </a:ext>
            </a:extLst>
          </p:cNvPr>
          <p:cNvPicPr>
            <a:picLocks noChangeAspect="1"/>
          </p:cNvPicPr>
          <p:nvPr/>
        </p:nvPicPr>
        <p:blipFill rotWithShape="1">
          <a:blip r:embed="rId2"/>
          <a:srcRect l="13411"/>
          <a:stretch/>
        </p:blipFill>
        <p:spPr>
          <a:xfrm>
            <a:off x="2160642" y="935387"/>
            <a:ext cx="7870717" cy="4654766"/>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569113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42FC4-3C3E-7241-97E0-BE4FF36D137B}"/>
              </a:ext>
            </a:extLst>
          </p:cNvPr>
          <p:cNvSpPr>
            <a:spLocks noGrp="1"/>
          </p:cNvSpPr>
          <p:nvPr>
            <p:ph type="title"/>
          </p:nvPr>
        </p:nvSpPr>
        <p:spPr>
          <a:xfrm>
            <a:off x="0" y="0"/>
            <a:ext cx="12192000" cy="1143000"/>
          </a:xfrm>
        </p:spPr>
        <p:txBody>
          <a:bodyPr>
            <a:noAutofit/>
          </a:bodyPr>
          <a:lstStyle/>
          <a:p>
            <a:r>
              <a:rPr lang="en-US" sz="3600" dirty="0"/>
              <a:t>Data: Anesthesia Information Management System (AIMS)</a:t>
            </a:r>
          </a:p>
        </p:txBody>
      </p:sp>
      <p:sp>
        <p:nvSpPr>
          <p:cNvPr id="6" name="Rectangle 5">
            <a:extLst>
              <a:ext uri="{FF2B5EF4-FFF2-40B4-BE49-F238E27FC236}">
                <a16:creationId xmlns:a16="http://schemas.microsoft.com/office/drawing/2014/main" id="{6FB5398E-E8B2-FB42-802B-2E3E6E984700}"/>
              </a:ext>
            </a:extLst>
          </p:cNvPr>
          <p:cNvSpPr/>
          <p:nvPr/>
        </p:nvSpPr>
        <p:spPr>
          <a:xfrm>
            <a:off x="378692" y="1429921"/>
            <a:ext cx="3015672" cy="4401205"/>
          </a:xfrm>
          <a:prstGeom prst="rect">
            <a:avLst/>
          </a:prstGeom>
        </p:spPr>
        <p:txBody>
          <a:bodyPr wrap="square">
            <a:spAutoFit/>
          </a:bodyPr>
          <a:lstStyle/>
          <a:p>
            <a:pPr marL="285750" indent="-285750">
              <a:buFontTx/>
              <a:buChar char="-"/>
            </a:pPr>
            <a:r>
              <a:rPr lang="en-US" sz="2000" b="0" i="0" u="none" strike="noStrike" dirty="0">
                <a:solidFill>
                  <a:srgbClr val="222222"/>
                </a:solidFill>
                <a:effectLst/>
                <a:latin typeface="Lora"/>
              </a:rPr>
              <a:t>3,797 static extracted features for each patient from more than 20 original static sources </a:t>
            </a:r>
          </a:p>
          <a:p>
            <a:pPr marL="285750" indent="-285750">
              <a:buFontTx/>
              <a:buChar char="-"/>
            </a:pPr>
            <a:endParaRPr lang="en-US" sz="2000" b="0" i="0" u="none" strike="noStrike" dirty="0">
              <a:solidFill>
                <a:srgbClr val="222222"/>
              </a:solidFill>
              <a:effectLst/>
              <a:latin typeface="Lora"/>
            </a:endParaRPr>
          </a:p>
          <a:p>
            <a:pPr marL="285750" indent="-285750">
              <a:buFontTx/>
              <a:buChar char="-"/>
            </a:pPr>
            <a:r>
              <a:rPr lang="en-US" sz="2000" b="0" i="0" u="none" strike="noStrike" dirty="0">
                <a:solidFill>
                  <a:srgbClr val="222222"/>
                </a:solidFill>
                <a:effectLst/>
                <a:latin typeface="Lora"/>
              </a:rPr>
              <a:t>an expanded superset of 3,905 real-time and static extracted features for each time point during </a:t>
            </a:r>
            <a:r>
              <a:rPr lang="en-US" sz="2000" b="0" i="0" u="none" strike="noStrike" dirty="0" err="1">
                <a:solidFill>
                  <a:srgbClr val="222222"/>
                </a:solidFill>
                <a:effectLst/>
                <a:latin typeface="Lora"/>
              </a:rPr>
              <a:t>anaesthesia</a:t>
            </a:r>
            <a:r>
              <a:rPr lang="en-US" sz="2000" b="0" i="0" u="none" strike="noStrike" dirty="0">
                <a:solidFill>
                  <a:srgbClr val="222222"/>
                </a:solidFill>
                <a:effectLst/>
                <a:latin typeface="Lora"/>
              </a:rPr>
              <a:t> care from the more than 20 original static sources as well as 45 different real-time data sources</a:t>
            </a:r>
            <a:endParaRPr lang="en-US" sz="2000" dirty="0"/>
          </a:p>
        </p:txBody>
      </p:sp>
      <p:pic>
        <p:nvPicPr>
          <p:cNvPr id="5" name="Picture 4">
            <a:extLst>
              <a:ext uri="{FF2B5EF4-FFF2-40B4-BE49-F238E27FC236}">
                <a16:creationId xmlns:a16="http://schemas.microsoft.com/office/drawing/2014/main" id="{16B47CE0-51E3-AD43-A707-CC829B116C57}"/>
              </a:ext>
            </a:extLst>
          </p:cNvPr>
          <p:cNvPicPr>
            <a:picLocks noChangeAspect="1"/>
          </p:cNvPicPr>
          <p:nvPr/>
        </p:nvPicPr>
        <p:blipFill>
          <a:blip r:embed="rId3"/>
          <a:stretch>
            <a:fillRect/>
          </a:stretch>
        </p:blipFill>
        <p:spPr>
          <a:xfrm>
            <a:off x="4456026" y="2074167"/>
            <a:ext cx="3279948" cy="3237185"/>
          </a:xfrm>
          <a:prstGeom prst="rect">
            <a:avLst/>
          </a:prstGeom>
        </p:spPr>
      </p:pic>
      <p:pic>
        <p:nvPicPr>
          <p:cNvPr id="7" name="Picture 6">
            <a:extLst>
              <a:ext uri="{FF2B5EF4-FFF2-40B4-BE49-F238E27FC236}">
                <a16:creationId xmlns:a16="http://schemas.microsoft.com/office/drawing/2014/main" id="{3E423F79-FFDE-1248-B29E-F33976514F2B}"/>
              </a:ext>
            </a:extLst>
          </p:cNvPr>
          <p:cNvPicPr>
            <a:picLocks noChangeAspect="1"/>
          </p:cNvPicPr>
          <p:nvPr/>
        </p:nvPicPr>
        <p:blipFill>
          <a:blip r:embed="rId4"/>
          <a:stretch>
            <a:fillRect/>
          </a:stretch>
        </p:blipFill>
        <p:spPr>
          <a:xfrm>
            <a:off x="7990147" y="1018525"/>
            <a:ext cx="3809307" cy="5223995"/>
          </a:xfrm>
          <a:prstGeom prst="rect">
            <a:avLst/>
          </a:prstGeom>
        </p:spPr>
      </p:pic>
    </p:spTree>
    <p:extLst>
      <p:ext uri="{BB962C8B-B14F-4D97-AF65-F5344CB8AC3E}">
        <p14:creationId xmlns:p14="http://schemas.microsoft.com/office/powerpoint/2010/main" val="5541737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AB16D5-68ED-1D48-B0E4-09C8FB44B7AD}"/>
              </a:ext>
            </a:extLst>
          </p:cNvPr>
          <p:cNvPicPr>
            <a:picLocks noChangeAspect="1"/>
          </p:cNvPicPr>
          <p:nvPr/>
        </p:nvPicPr>
        <p:blipFill rotWithShape="1">
          <a:blip r:embed="rId2"/>
          <a:srcRect t="38345"/>
          <a:stretch/>
        </p:blipFill>
        <p:spPr>
          <a:xfrm>
            <a:off x="1631950" y="0"/>
            <a:ext cx="8928100" cy="6434325"/>
          </a:xfrm>
          <a:prstGeom prst="rect">
            <a:avLst/>
          </a:prstGeom>
        </p:spPr>
      </p:pic>
    </p:spTree>
    <p:extLst>
      <p:ext uri="{BB962C8B-B14F-4D97-AF65-F5344CB8AC3E}">
        <p14:creationId xmlns:p14="http://schemas.microsoft.com/office/powerpoint/2010/main" val="1202019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2BDCC-3444-2F42-919B-3E437128B740}"/>
              </a:ext>
            </a:extLst>
          </p:cNvPr>
          <p:cNvPicPr>
            <a:picLocks noChangeAspect="1"/>
          </p:cNvPicPr>
          <p:nvPr/>
        </p:nvPicPr>
        <p:blipFill>
          <a:blip r:embed="rId3"/>
          <a:stretch>
            <a:fillRect/>
          </a:stretch>
        </p:blipFill>
        <p:spPr>
          <a:xfrm>
            <a:off x="50800" y="2825750"/>
            <a:ext cx="12090400" cy="3619500"/>
          </a:xfrm>
          <a:prstGeom prst="rect">
            <a:avLst/>
          </a:prstGeom>
        </p:spPr>
      </p:pic>
      <p:sp>
        <p:nvSpPr>
          <p:cNvPr id="2" name="Title 1">
            <a:extLst>
              <a:ext uri="{FF2B5EF4-FFF2-40B4-BE49-F238E27FC236}">
                <a16:creationId xmlns:a16="http://schemas.microsoft.com/office/drawing/2014/main" id="{871F1501-DA6F-7C45-90B8-46245F6ED1D5}"/>
              </a:ext>
            </a:extLst>
          </p:cNvPr>
          <p:cNvSpPr>
            <a:spLocks noGrp="1"/>
          </p:cNvSpPr>
          <p:nvPr>
            <p:ph type="title"/>
          </p:nvPr>
        </p:nvSpPr>
        <p:spPr>
          <a:xfrm>
            <a:off x="609600" y="0"/>
            <a:ext cx="10972800" cy="1143000"/>
          </a:xfrm>
        </p:spPr>
        <p:txBody>
          <a:bodyPr/>
          <a:lstStyle/>
          <a:p>
            <a:r>
              <a:rPr lang="en-US" dirty="0"/>
              <a:t>Prediction Tasks:</a:t>
            </a:r>
          </a:p>
        </p:txBody>
      </p:sp>
      <p:sp>
        <p:nvSpPr>
          <p:cNvPr id="3" name="Rectangle 2">
            <a:extLst>
              <a:ext uri="{FF2B5EF4-FFF2-40B4-BE49-F238E27FC236}">
                <a16:creationId xmlns:a16="http://schemas.microsoft.com/office/drawing/2014/main" id="{7A91A010-D906-0D4E-8694-0DF043BE3683}"/>
              </a:ext>
            </a:extLst>
          </p:cNvPr>
          <p:cNvSpPr/>
          <p:nvPr/>
        </p:nvSpPr>
        <p:spPr>
          <a:xfrm>
            <a:off x="698500" y="1338044"/>
            <a:ext cx="8407400" cy="461665"/>
          </a:xfrm>
          <a:prstGeom prst="rect">
            <a:avLst/>
          </a:prstGeom>
        </p:spPr>
        <p:txBody>
          <a:bodyPr wrap="square">
            <a:spAutoFit/>
          </a:bodyPr>
          <a:lstStyle/>
          <a:p>
            <a:r>
              <a:rPr lang="en-US" sz="2400" b="1" dirty="0">
                <a:solidFill>
                  <a:srgbClr val="222222"/>
                </a:solidFill>
                <a:latin typeface="Lora"/>
              </a:rPr>
              <a:t>I</a:t>
            </a:r>
            <a:r>
              <a:rPr lang="en-US" sz="2400" b="1" i="0" u="none" strike="noStrike" dirty="0">
                <a:solidFill>
                  <a:srgbClr val="222222"/>
                </a:solidFill>
                <a:effectLst/>
                <a:latin typeface="Lora"/>
              </a:rPr>
              <a:t>nitial Prediction</a:t>
            </a:r>
            <a:r>
              <a:rPr lang="en-US" sz="2400" b="0" i="0" u="none" strike="noStrike" dirty="0">
                <a:solidFill>
                  <a:srgbClr val="222222"/>
                </a:solidFill>
                <a:effectLst/>
                <a:latin typeface="Lora"/>
              </a:rPr>
              <a:t>: hypoxemia </a:t>
            </a:r>
            <a:r>
              <a:rPr lang="en-US" sz="2400" b="0" i="0" u="sng" strike="noStrike" dirty="0">
                <a:solidFill>
                  <a:srgbClr val="222222"/>
                </a:solidFill>
                <a:effectLst/>
                <a:latin typeface="Lora"/>
              </a:rPr>
              <a:t>at any time</a:t>
            </a:r>
            <a:r>
              <a:rPr lang="en-US" sz="2400" b="0" i="0" strike="noStrike" dirty="0">
                <a:solidFill>
                  <a:srgbClr val="222222"/>
                </a:solidFill>
                <a:effectLst/>
                <a:latin typeface="Lora"/>
              </a:rPr>
              <a:t> </a:t>
            </a:r>
            <a:r>
              <a:rPr lang="en-US" sz="2400" b="0" i="0" u="none" strike="noStrike" dirty="0">
                <a:solidFill>
                  <a:srgbClr val="222222"/>
                </a:solidFill>
                <a:effectLst/>
                <a:latin typeface="Lora"/>
              </a:rPr>
              <a:t>based on static features</a:t>
            </a:r>
            <a:endParaRPr lang="en-US" sz="2400" dirty="0"/>
          </a:p>
        </p:txBody>
      </p:sp>
      <p:sp>
        <p:nvSpPr>
          <p:cNvPr id="4" name="Rectangle 3">
            <a:extLst>
              <a:ext uri="{FF2B5EF4-FFF2-40B4-BE49-F238E27FC236}">
                <a16:creationId xmlns:a16="http://schemas.microsoft.com/office/drawing/2014/main" id="{BB868B44-B08A-F741-AB14-436EBD01F62B}"/>
              </a:ext>
            </a:extLst>
          </p:cNvPr>
          <p:cNvSpPr/>
          <p:nvPr/>
        </p:nvSpPr>
        <p:spPr>
          <a:xfrm>
            <a:off x="698500" y="1994753"/>
            <a:ext cx="8661400" cy="830997"/>
          </a:xfrm>
          <a:prstGeom prst="rect">
            <a:avLst/>
          </a:prstGeom>
        </p:spPr>
        <p:txBody>
          <a:bodyPr wrap="square">
            <a:spAutoFit/>
          </a:bodyPr>
          <a:lstStyle/>
          <a:p>
            <a:r>
              <a:rPr lang="en-US" sz="2400" b="1" dirty="0">
                <a:solidFill>
                  <a:srgbClr val="222222"/>
                </a:solidFill>
                <a:latin typeface="Lora"/>
              </a:rPr>
              <a:t>R</a:t>
            </a:r>
            <a:r>
              <a:rPr lang="en-US" sz="2400" b="1" i="0" u="none" strike="noStrike" dirty="0">
                <a:solidFill>
                  <a:srgbClr val="222222"/>
                </a:solidFill>
                <a:effectLst/>
                <a:latin typeface="Lora"/>
              </a:rPr>
              <a:t>eal-time Prediction</a:t>
            </a:r>
            <a:r>
              <a:rPr lang="en-US" sz="2400" b="0" i="0" u="none" strike="noStrike" dirty="0">
                <a:solidFill>
                  <a:srgbClr val="222222"/>
                </a:solidFill>
                <a:effectLst/>
                <a:latin typeface="Lora"/>
              </a:rPr>
              <a:t>: hypoxemia </a:t>
            </a:r>
            <a:r>
              <a:rPr lang="en-US" sz="2400" b="0" i="0" u="sng" strike="noStrike" dirty="0">
                <a:solidFill>
                  <a:srgbClr val="222222"/>
                </a:solidFill>
                <a:effectLst/>
                <a:latin typeface="Lora"/>
              </a:rPr>
              <a:t>in the next 5 minutes</a:t>
            </a:r>
            <a:r>
              <a:rPr lang="en-US" sz="2400" b="0" i="0" u="none" strike="noStrike" dirty="0">
                <a:solidFill>
                  <a:srgbClr val="222222"/>
                </a:solidFill>
                <a:effectLst/>
                <a:latin typeface="Lora"/>
              </a:rPr>
              <a:t> based on static features and real-time features collected up to that time point</a:t>
            </a:r>
            <a:endParaRPr lang="en-US" sz="2400" dirty="0"/>
          </a:p>
        </p:txBody>
      </p:sp>
    </p:spTree>
    <p:extLst>
      <p:ext uri="{BB962C8B-B14F-4D97-AF65-F5344CB8AC3E}">
        <p14:creationId xmlns:p14="http://schemas.microsoft.com/office/powerpoint/2010/main" val="2328929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p:txBody>
          <a:bodyPr>
            <a:normAutofit/>
          </a:bodyPr>
          <a:lstStyle/>
          <a:p>
            <a:r>
              <a:rPr lang="en-US" dirty="0"/>
              <a:t>Initial Prediction</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4198449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Initial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6940" y="5753287"/>
            <a:ext cx="10458119"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any time during surgery</a:t>
            </a:r>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10329" y="410399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4103990"/>
            <a:ext cx="2507682" cy="497957"/>
          </a:xfrm>
          <a:prstGeom prst="rect">
            <a:avLst/>
          </a:prstGeom>
          <a:noFill/>
        </p:spPr>
        <p:txBody>
          <a:bodyPr wrap="square" rtlCol="0">
            <a:spAutoFit/>
          </a:bodyPr>
          <a:lstStyle/>
          <a:p>
            <a:pPr algn="r"/>
            <a:r>
              <a:rPr lang="en-US" sz="2636" dirty="0"/>
              <a:t>Sex</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4101497"/>
            <a:ext cx="2507682" cy="497957"/>
          </a:xfrm>
          <a:prstGeom prst="rect">
            <a:avLst/>
          </a:prstGeom>
          <a:noFill/>
        </p:spPr>
        <p:txBody>
          <a:bodyPr wrap="square" rtlCol="0">
            <a:spAutoFit/>
          </a:bodyPr>
          <a:lstStyle/>
          <a:p>
            <a:pPr algn="r"/>
            <a:r>
              <a:rPr lang="en-US" sz="2636" dirty="0"/>
              <a:t>Height</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4101497"/>
            <a:ext cx="2507682" cy="497957"/>
          </a:xfrm>
          <a:prstGeom prst="rect">
            <a:avLst/>
          </a:prstGeom>
          <a:noFill/>
        </p:spPr>
        <p:txBody>
          <a:bodyPr wrap="square" rtlCol="0">
            <a:spAutoFit/>
          </a:bodyPr>
          <a:lstStyle/>
          <a:p>
            <a:pPr algn="r"/>
            <a:r>
              <a:rPr lang="en-US" sz="2636" dirty="0"/>
              <a:t>Weight</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4101495"/>
            <a:ext cx="2507682" cy="497957"/>
          </a:xfrm>
          <a:prstGeom prst="rect">
            <a:avLst/>
          </a:prstGeom>
          <a:noFill/>
        </p:spPr>
        <p:txBody>
          <a:bodyPr wrap="square" rtlCol="0">
            <a:spAutoFit/>
          </a:bodyPr>
          <a:lstStyle/>
          <a:p>
            <a:pPr algn="r"/>
            <a:r>
              <a:rPr lang="en-US" sz="2636" dirty="0"/>
              <a:t>Systolic BP</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4101495"/>
            <a:ext cx="2507682" cy="497957"/>
          </a:xfrm>
          <a:prstGeom prst="rect">
            <a:avLst/>
          </a:prstGeom>
          <a:noFill/>
        </p:spPr>
        <p:txBody>
          <a:bodyPr wrap="square" rtlCol="0">
            <a:spAutoFit/>
          </a:bodyPr>
          <a:lstStyle/>
          <a:p>
            <a:pPr algn="r"/>
            <a:r>
              <a:rPr lang="en-US" sz="2636" dirty="0"/>
              <a:t>Diastolic BP</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4099002"/>
            <a:ext cx="2507682" cy="497957"/>
          </a:xfrm>
          <a:prstGeom prst="rect">
            <a:avLst/>
          </a:prstGeom>
          <a:noFill/>
        </p:spPr>
        <p:txBody>
          <a:bodyPr wrap="square" rtlCol="0">
            <a:spAutoFit/>
          </a:bodyPr>
          <a:lstStyle/>
          <a:p>
            <a:pPr algn="r"/>
            <a:r>
              <a:rPr lang="en-US" sz="2636" dirty="0"/>
              <a:t>Condition A</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4101494"/>
            <a:ext cx="2507682" cy="497957"/>
          </a:xfrm>
          <a:prstGeom prst="rect">
            <a:avLst/>
          </a:prstGeom>
          <a:noFill/>
        </p:spPr>
        <p:txBody>
          <a:bodyPr wrap="square" rtlCol="0">
            <a:spAutoFit/>
          </a:bodyPr>
          <a:lstStyle/>
          <a:p>
            <a:pPr algn="r"/>
            <a:r>
              <a:rPr lang="en-US" sz="2636" dirty="0"/>
              <a:t>Condition B</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4105604"/>
            <a:ext cx="2507682" cy="497957"/>
          </a:xfrm>
          <a:prstGeom prst="rect">
            <a:avLst/>
          </a:prstGeom>
          <a:noFill/>
        </p:spPr>
        <p:txBody>
          <a:bodyPr wrap="square" rtlCol="0">
            <a:spAutoFit/>
          </a:bodyPr>
          <a:lstStyle/>
          <a:p>
            <a:pPr algn="r"/>
            <a:r>
              <a:rPr lang="en-US" sz="2636" dirty="0"/>
              <a:t>Hypoxemia</a:t>
            </a:r>
          </a:p>
        </p:txBody>
      </p:sp>
    </p:spTree>
    <p:extLst>
      <p:ext uri="{BB962C8B-B14F-4D97-AF65-F5344CB8AC3E}">
        <p14:creationId xmlns:p14="http://schemas.microsoft.com/office/powerpoint/2010/main" val="2979786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B4F498EC-9989-40CD-B33D-751BA71F3C17}"/>
              </a:ext>
            </a:extLst>
          </p:cNvPr>
          <p:cNvGrpSpPr/>
          <p:nvPr/>
        </p:nvGrpSpPr>
        <p:grpSpPr>
          <a:xfrm>
            <a:off x="1070799" y="596355"/>
            <a:ext cx="9451888" cy="5665295"/>
            <a:chOff x="1305098" y="658517"/>
            <a:chExt cx="9451889" cy="5665294"/>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568CD97-2792-41C4-B7C4-C757069D1749}"/>
                    </a:ext>
                  </a:extLst>
                </p:cNvPr>
                <p:cNvSpPr/>
                <p:nvPr/>
              </p:nvSpPr>
              <p:spPr>
                <a:xfrm>
                  <a:off x="2118383" y="1696949"/>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𝑤</m:t>
                            </m:r>
                          </m:e>
                          <m:sub>
                            <m:r>
                              <a:rPr lang="en-US" i="1" dirty="0">
                                <a:solidFill>
                                  <a:prstClr val="black"/>
                                </a:solidFill>
                                <a:latin typeface="Cambria Math" panose="02040503050406030204" pitchFamily="18" charset="0"/>
                              </a:rPr>
                              <m:t>𝑛</m:t>
                            </m:r>
                            <m:r>
                              <a:rPr lang="en-US" i="1" dirty="0">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xmlns="">
            <p:sp>
              <p:nvSpPr>
                <p:cNvPr id="2" name="Rectangle 1">
                  <a:extLst>
                    <a:ext uri="{FF2B5EF4-FFF2-40B4-BE49-F238E27FC236}">
                      <a16:creationId xmlns:a16="http://schemas.microsoft.com/office/drawing/2014/main" id="{9568CD97-2792-41C4-B7C4-C757069D1749}"/>
                    </a:ext>
                  </a:extLst>
                </p:cNvPr>
                <p:cNvSpPr>
                  <a:spLocks noRot="1" noChangeAspect="1" noMove="1" noResize="1" noEditPoints="1" noAdjustHandles="1" noChangeArrowheads="1" noChangeShapeType="1" noTextEdit="1"/>
                </p:cNvSpPr>
                <p:nvPr/>
              </p:nvSpPr>
              <p:spPr>
                <a:xfrm>
                  <a:off x="2118383" y="1696949"/>
                  <a:ext cx="1138843" cy="316511"/>
                </a:xfrm>
                <a:prstGeom prst="rect">
                  <a:avLst/>
                </a:prstGeom>
                <a:blipFill>
                  <a:blip r:embed="rId3"/>
                  <a:stretch>
                    <a:fillRect b="-555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CC1E92B-776C-4C6D-896B-CCBD679265B5}"/>
                    </a:ext>
                  </a:extLst>
                </p:cNvPr>
                <p:cNvSpPr/>
                <p:nvPr/>
              </p:nvSpPr>
              <p:spPr>
                <a:xfrm>
                  <a:off x="2118383" y="3367222"/>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𝑤</m:t>
                            </m:r>
                          </m:e>
                          <m:sub>
                            <m:r>
                              <a:rPr lang="en-US" i="1" dirty="0">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xmlns="">
            <p:sp>
              <p:nvSpPr>
                <p:cNvPr id="3" name="Rectangle 2">
                  <a:extLst>
                    <a:ext uri="{FF2B5EF4-FFF2-40B4-BE49-F238E27FC236}">
                      <a16:creationId xmlns:a16="http://schemas.microsoft.com/office/drawing/2014/main" id="{ACC1E92B-776C-4C6D-896B-CCBD679265B5}"/>
                    </a:ext>
                  </a:extLst>
                </p:cNvPr>
                <p:cNvSpPr>
                  <a:spLocks noRot="1" noChangeAspect="1" noMove="1" noResize="1" noEditPoints="1" noAdjustHandles="1" noChangeArrowheads="1" noChangeShapeType="1" noTextEdit="1"/>
                </p:cNvSpPr>
                <p:nvPr/>
              </p:nvSpPr>
              <p:spPr>
                <a:xfrm>
                  <a:off x="2118383" y="3367222"/>
                  <a:ext cx="1138843" cy="316511"/>
                </a:xfrm>
                <a:prstGeom prst="rect">
                  <a:avLst/>
                </a:prstGeom>
                <a:blipFill>
                  <a:blip r:embed="rId4"/>
                  <a:stretch>
                    <a:fillRect b="-185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29958F-2873-4C77-A28F-3FFAAE75359C}"/>
                    </a:ext>
                  </a:extLst>
                </p:cNvPr>
                <p:cNvSpPr/>
                <p:nvPr/>
              </p:nvSpPr>
              <p:spPr>
                <a:xfrm>
                  <a:off x="2118384" y="4998160"/>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xmlns="">
            <p:sp>
              <p:nvSpPr>
                <p:cNvPr id="4" name="Rectangle 3">
                  <a:extLst>
                    <a:ext uri="{FF2B5EF4-FFF2-40B4-BE49-F238E27FC236}">
                      <a16:creationId xmlns:a16="http://schemas.microsoft.com/office/drawing/2014/main" id="{E129958F-2873-4C77-A28F-3FFAAE75359C}"/>
                    </a:ext>
                  </a:extLst>
                </p:cNvPr>
                <p:cNvSpPr>
                  <a:spLocks noRot="1" noChangeAspect="1" noMove="1" noResize="1" noEditPoints="1" noAdjustHandles="1" noChangeArrowheads="1" noChangeShapeType="1" noTextEdit="1"/>
                </p:cNvSpPr>
                <p:nvPr/>
              </p:nvSpPr>
              <p:spPr>
                <a:xfrm>
                  <a:off x="2118384" y="4998160"/>
                  <a:ext cx="1138843" cy="316511"/>
                </a:xfrm>
                <a:prstGeom prst="rect">
                  <a:avLst/>
                </a:prstGeom>
                <a:blipFill>
                  <a:blip r:embed="rId5"/>
                  <a:stretch>
                    <a:fillRect b="-5556"/>
                  </a:stretch>
                </a:blipFill>
                <a:ln>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1FDFECD0-5A3B-4BAB-AFE1-8FAC8EDAE844}"/>
                </a:ext>
              </a:extLst>
            </p:cNvPr>
            <p:cNvSpPr txBox="1"/>
            <p:nvPr/>
          </p:nvSpPr>
          <p:spPr>
            <a:xfrm>
              <a:off x="1305098" y="658517"/>
              <a:ext cx="2379369" cy="646331"/>
            </a:xfrm>
            <a:prstGeom prst="rect">
              <a:avLst/>
            </a:prstGeom>
            <a:noFill/>
          </p:spPr>
          <p:txBody>
            <a:bodyPr wrap="none" rtlCol="0">
              <a:spAutoFit/>
            </a:bodyPr>
            <a:lstStyle/>
            <a:p>
              <a:pPr algn="ctr" defTabSz="609539">
                <a:defRPr/>
              </a:pPr>
              <a:r>
                <a:rPr lang="en-US" dirty="0">
                  <a:solidFill>
                    <a:prstClr val="black"/>
                  </a:solidFill>
                  <a:latin typeface="Calibri"/>
                </a:rPr>
                <a:t>Sequence of Word </a:t>
              </a:r>
            </a:p>
            <a:p>
              <a:pPr algn="ctr" defTabSz="609539">
                <a:defRPr/>
              </a:pPr>
              <a:r>
                <a:rPr lang="en-US" dirty="0">
                  <a:solidFill>
                    <a:prstClr val="black"/>
                  </a:solidFill>
                  <a:latin typeface="Calibri"/>
                </a:rPr>
                <a:t>Embeddings (sentence)</a:t>
              </a:r>
            </a:p>
          </p:txBody>
        </p:sp>
        <p:cxnSp>
          <p:nvCxnSpPr>
            <p:cNvPr id="10" name="Straight Arrow Connector 9">
              <a:extLst>
                <a:ext uri="{FF2B5EF4-FFF2-40B4-BE49-F238E27FC236}">
                  <a16:creationId xmlns:a16="http://schemas.microsoft.com/office/drawing/2014/main" id="{77798219-5412-44A3-B4C4-73C68B0EB896}"/>
                </a:ext>
              </a:extLst>
            </p:cNvPr>
            <p:cNvCxnSpPr>
              <a:stCxn id="2" idx="3"/>
            </p:cNvCxnSpPr>
            <p:nvPr/>
          </p:nvCxnSpPr>
          <p:spPr>
            <a:xfrm flipV="1">
              <a:off x="3257226" y="185080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C1210-6548-4DA8-81F8-DF7F800DD011}"/>
                </a:ext>
              </a:extLst>
            </p:cNvPr>
            <p:cNvCxnSpPr/>
            <p:nvPr/>
          </p:nvCxnSpPr>
          <p:spPr>
            <a:xfrm flipV="1">
              <a:off x="3257226" y="3532234"/>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B29709-52B3-412A-B587-6F458C020C56}"/>
                </a:ext>
              </a:extLst>
            </p:cNvPr>
            <p:cNvCxnSpPr/>
            <p:nvPr/>
          </p:nvCxnSpPr>
          <p:spPr>
            <a:xfrm flipV="1">
              <a:off x="3257226" y="515201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589C32-E66E-4609-8605-BC3B4C3933A4}"/>
                </a:ext>
              </a:extLst>
            </p:cNvPr>
            <p:cNvSpPr/>
            <p:nvPr/>
          </p:nvSpPr>
          <p:spPr>
            <a:xfrm>
              <a:off x="4313204" y="1430997"/>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14" name="Rectangle 13">
              <a:extLst>
                <a:ext uri="{FF2B5EF4-FFF2-40B4-BE49-F238E27FC236}">
                  <a16:creationId xmlns:a16="http://schemas.microsoft.com/office/drawing/2014/main" id="{BAEFE8FE-A76A-4AF3-BA5F-66BC5E42B64B}"/>
                </a:ext>
              </a:extLst>
            </p:cNvPr>
            <p:cNvSpPr/>
            <p:nvPr/>
          </p:nvSpPr>
          <p:spPr>
            <a:xfrm>
              <a:off x="4313204" y="3061935"/>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15" name="Rectangle 14">
              <a:extLst>
                <a:ext uri="{FF2B5EF4-FFF2-40B4-BE49-F238E27FC236}">
                  <a16:creationId xmlns:a16="http://schemas.microsoft.com/office/drawing/2014/main" id="{E14D2ED9-21D0-4FD5-B773-61F948A3BCE9}"/>
                </a:ext>
              </a:extLst>
            </p:cNvPr>
            <p:cNvSpPr/>
            <p:nvPr/>
          </p:nvSpPr>
          <p:spPr>
            <a:xfrm>
              <a:off x="4313204" y="4692873"/>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cxnSp>
          <p:nvCxnSpPr>
            <p:cNvPr id="16" name="Straight Arrow Connector 15">
              <a:extLst>
                <a:ext uri="{FF2B5EF4-FFF2-40B4-BE49-F238E27FC236}">
                  <a16:creationId xmlns:a16="http://schemas.microsoft.com/office/drawing/2014/main" id="{163A9B7A-2F77-408F-B113-123924638EDF}"/>
                </a:ext>
              </a:extLst>
            </p:cNvPr>
            <p:cNvCxnSpPr>
              <a:cxnSpLocks/>
              <a:stCxn id="14" idx="2"/>
              <a:endCxn id="15" idx="0"/>
            </p:cNvCxnSpPr>
            <p:nvPr/>
          </p:nvCxnSpPr>
          <p:spPr>
            <a:xfrm>
              <a:off x="5017096" y="3989019"/>
              <a:ext cx="0" cy="7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2C6726-95DB-49FC-83B3-C45EFB045B79}"/>
                </a:ext>
              </a:extLst>
            </p:cNvPr>
            <p:cNvCxnSpPr>
              <a:cxnSpLocks/>
            </p:cNvCxnSpPr>
            <p:nvPr/>
          </p:nvCxnSpPr>
          <p:spPr>
            <a:xfrm>
              <a:off x="5039182" y="5619957"/>
              <a:ext cx="0" cy="7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209707-0C1B-42B9-9A02-25F6FABBCF61}"/>
                </a:ext>
              </a:extLst>
            </p:cNvPr>
            <p:cNvCxnSpPr>
              <a:cxnSpLocks/>
            </p:cNvCxnSpPr>
            <p:nvPr/>
          </p:nvCxnSpPr>
          <p:spPr>
            <a:xfrm>
              <a:off x="4980993" y="2358081"/>
              <a:ext cx="0" cy="7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7E368D-6F97-4267-8318-52A6FE794DA9}"/>
                </a:ext>
              </a:extLst>
            </p:cNvPr>
            <p:cNvCxnSpPr>
              <a:cxnSpLocks/>
            </p:cNvCxnSpPr>
            <p:nvPr/>
          </p:nvCxnSpPr>
          <p:spPr>
            <a:xfrm>
              <a:off x="4986454" y="727143"/>
              <a:ext cx="0" cy="7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451E853-A03D-45D2-8DB8-6420B1F89937}"/>
                    </a:ext>
                  </a:extLst>
                </p:cNvPr>
                <p:cNvSpPr txBox="1"/>
                <p:nvPr/>
              </p:nvSpPr>
              <p:spPr>
                <a:xfrm>
                  <a:off x="5092624" y="940570"/>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22" name="TextBox 21">
                  <a:extLst>
                    <a:ext uri="{FF2B5EF4-FFF2-40B4-BE49-F238E27FC236}">
                      <a16:creationId xmlns:a16="http://schemas.microsoft.com/office/drawing/2014/main" id="{0451E853-A03D-45D2-8DB8-6420B1F89937}"/>
                    </a:ext>
                  </a:extLst>
                </p:cNvPr>
                <p:cNvSpPr txBox="1">
                  <a:spLocks noRot="1" noChangeAspect="1" noMove="1" noResize="1" noEditPoints="1" noAdjustHandles="1" noChangeArrowheads="1" noChangeShapeType="1" noTextEdit="1"/>
                </p:cNvSpPr>
                <p:nvPr/>
              </p:nvSpPr>
              <p:spPr>
                <a:xfrm>
                  <a:off x="5092624" y="940570"/>
                  <a:ext cx="522194" cy="276999"/>
                </a:xfrm>
                <a:prstGeom prst="rect">
                  <a:avLst/>
                </a:prstGeom>
                <a:blipFill>
                  <a:blip r:embed="rId6"/>
                  <a:stretch>
                    <a:fillRect l="-9524"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4D2F53F-A9C2-4EB4-B8C2-256B3D91FEB5}"/>
                    </a:ext>
                  </a:extLst>
                </p:cNvPr>
                <p:cNvSpPr txBox="1"/>
                <p:nvPr/>
              </p:nvSpPr>
              <p:spPr>
                <a:xfrm>
                  <a:off x="5102834" y="2571507"/>
                  <a:ext cx="302583"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23" name="TextBox 22">
                  <a:extLst>
                    <a:ext uri="{FF2B5EF4-FFF2-40B4-BE49-F238E27FC236}">
                      <a16:creationId xmlns:a16="http://schemas.microsoft.com/office/drawing/2014/main" id="{84D2F53F-A9C2-4EB4-B8C2-256B3D91FEB5}"/>
                    </a:ext>
                  </a:extLst>
                </p:cNvPr>
                <p:cNvSpPr txBox="1">
                  <a:spLocks noRot="1" noChangeAspect="1" noMove="1" noResize="1" noEditPoints="1" noAdjustHandles="1" noChangeArrowheads="1" noChangeShapeType="1" noTextEdit="1"/>
                </p:cNvSpPr>
                <p:nvPr/>
              </p:nvSpPr>
              <p:spPr>
                <a:xfrm>
                  <a:off x="5102834" y="2571507"/>
                  <a:ext cx="302583" cy="276999"/>
                </a:xfrm>
                <a:prstGeom prst="rect">
                  <a:avLst/>
                </a:prstGeom>
                <a:blipFill>
                  <a:blip r:embed="rId7"/>
                  <a:stretch>
                    <a:fillRect l="-16000"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6584532-27C6-4C93-BDC1-1658FD2F9A72}"/>
                    </a:ext>
                  </a:extLst>
                </p:cNvPr>
                <p:cNvSpPr txBox="1"/>
                <p:nvPr/>
              </p:nvSpPr>
              <p:spPr>
                <a:xfrm>
                  <a:off x="5102834" y="4202446"/>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24" name="TextBox 23">
                  <a:extLst>
                    <a:ext uri="{FF2B5EF4-FFF2-40B4-BE49-F238E27FC236}">
                      <a16:creationId xmlns:a16="http://schemas.microsoft.com/office/drawing/2014/main" id="{A6584532-27C6-4C93-BDC1-1658FD2F9A72}"/>
                    </a:ext>
                  </a:extLst>
                </p:cNvPr>
                <p:cNvSpPr txBox="1">
                  <a:spLocks noRot="1" noChangeAspect="1" noMove="1" noResize="1" noEditPoints="1" noAdjustHandles="1" noChangeArrowheads="1" noChangeShapeType="1" noTextEdit="1"/>
                </p:cNvSpPr>
                <p:nvPr/>
              </p:nvSpPr>
              <p:spPr>
                <a:xfrm>
                  <a:off x="5102834" y="4202446"/>
                  <a:ext cx="522194" cy="276999"/>
                </a:xfrm>
                <a:prstGeom prst="rect">
                  <a:avLst/>
                </a:prstGeom>
                <a:blipFill>
                  <a:blip r:embed="rId8"/>
                  <a:stretch>
                    <a:fillRect l="-9524" r="-2381"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A11CAE6-3E5F-4642-A016-245E8434168D}"/>
                    </a:ext>
                  </a:extLst>
                </p:cNvPr>
                <p:cNvSpPr txBox="1"/>
                <p:nvPr/>
              </p:nvSpPr>
              <p:spPr>
                <a:xfrm>
                  <a:off x="5144320" y="5799604"/>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sub>
                        </m:sSub>
                      </m:oMath>
                    </m:oMathPara>
                  </a14:m>
                  <a:endParaRPr lang="en-US" dirty="0">
                    <a:solidFill>
                      <a:prstClr val="black"/>
                    </a:solidFill>
                    <a:latin typeface="Calibri"/>
                  </a:endParaRPr>
                </a:p>
              </p:txBody>
            </p:sp>
          </mc:Choice>
          <mc:Fallback>
            <p:sp>
              <p:nvSpPr>
                <p:cNvPr id="25" name="TextBox 24">
                  <a:extLst>
                    <a:ext uri="{FF2B5EF4-FFF2-40B4-BE49-F238E27FC236}">
                      <a16:creationId xmlns:a16="http://schemas.microsoft.com/office/drawing/2014/main" id="{1A11CAE6-3E5F-4642-A016-245E8434168D}"/>
                    </a:ext>
                  </a:extLst>
                </p:cNvPr>
                <p:cNvSpPr txBox="1">
                  <a:spLocks noRot="1" noChangeAspect="1" noMove="1" noResize="1" noEditPoints="1" noAdjustHandles="1" noChangeArrowheads="1" noChangeShapeType="1" noTextEdit="1"/>
                </p:cNvSpPr>
                <p:nvPr/>
              </p:nvSpPr>
              <p:spPr>
                <a:xfrm>
                  <a:off x="5144320" y="5799604"/>
                  <a:ext cx="522194" cy="276999"/>
                </a:xfrm>
                <a:prstGeom prst="rect">
                  <a:avLst/>
                </a:prstGeom>
                <a:blipFill>
                  <a:blip r:embed="rId9"/>
                  <a:stretch>
                    <a:fillRect l="-9524" r="-2381" b="-8696"/>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441A089C-F27B-4754-9FDF-478857FD2583}"/>
                </a:ext>
              </a:extLst>
            </p:cNvPr>
            <p:cNvCxnSpPr/>
            <p:nvPr/>
          </p:nvCxnSpPr>
          <p:spPr>
            <a:xfrm flipV="1">
              <a:off x="5746866" y="1846399"/>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49CE99-6835-4C61-BAD9-18A6A9393489}"/>
                </a:ext>
              </a:extLst>
            </p:cNvPr>
            <p:cNvCxnSpPr/>
            <p:nvPr/>
          </p:nvCxnSpPr>
          <p:spPr>
            <a:xfrm flipV="1">
              <a:off x="5746866" y="3527831"/>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3717AC-7D3F-48AA-8A30-CD1397910103}"/>
                </a:ext>
              </a:extLst>
            </p:cNvPr>
            <p:cNvCxnSpPr/>
            <p:nvPr/>
          </p:nvCxnSpPr>
          <p:spPr>
            <a:xfrm flipV="1">
              <a:off x="5746866" y="5147609"/>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DA00849-A7E0-43DA-BC61-AA9BC82DD953}"/>
                    </a:ext>
                  </a:extLst>
                </p:cNvPr>
                <p:cNvSpPr/>
                <p:nvPr/>
              </p:nvSpPr>
              <p:spPr>
                <a:xfrm>
                  <a:off x="9307708" y="1688143"/>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𝑦</m:t>
                            </m:r>
                          </m:e>
                          <m:sub>
                            <m:r>
                              <a:rPr lang="en-US" i="1" dirty="0">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xmlns="">
            <p:sp>
              <p:nvSpPr>
                <p:cNvPr id="29" name="Rectangle 28">
                  <a:extLst>
                    <a:ext uri="{FF2B5EF4-FFF2-40B4-BE49-F238E27FC236}">
                      <a16:creationId xmlns:a16="http://schemas.microsoft.com/office/drawing/2014/main" id="{5DA00849-A7E0-43DA-BC61-AA9BC82DD953}"/>
                    </a:ext>
                  </a:extLst>
                </p:cNvPr>
                <p:cNvSpPr>
                  <a:spLocks noRot="1" noChangeAspect="1" noMove="1" noResize="1" noEditPoints="1" noAdjustHandles="1" noChangeArrowheads="1" noChangeShapeType="1" noTextEdit="1"/>
                </p:cNvSpPr>
                <p:nvPr/>
              </p:nvSpPr>
              <p:spPr>
                <a:xfrm>
                  <a:off x="9307708" y="1688143"/>
                  <a:ext cx="1138843" cy="316511"/>
                </a:xfrm>
                <a:prstGeom prst="rect">
                  <a:avLst/>
                </a:prstGeom>
                <a:blipFill>
                  <a:blip r:embed="rId10"/>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D4A34AD-6589-4BE4-A34A-9BA0966B0138}"/>
                    </a:ext>
                  </a:extLst>
                </p:cNvPr>
                <p:cNvSpPr/>
                <p:nvPr/>
              </p:nvSpPr>
              <p:spPr>
                <a:xfrm>
                  <a:off x="9307708" y="3358416"/>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𝑦</m:t>
                            </m:r>
                          </m:e>
                          <m:sub>
                            <m:r>
                              <a:rPr lang="en-US" i="1" dirty="0">
                                <a:solidFill>
                                  <a:prstClr val="black"/>
                                </a:solidFill>
                                <a:latin typeface="Cambria Math" panose="02040503050406030204" pitchFamily="18" charset="0"/>
                              </a:rPr>
                              <m:t>𝑛</m:t>
                            </m:r>
                            <m:r>
                              <a:rPr lang="en-US" i="1" dirty="0">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xmlns="">
            <p:sp>
              <p:nvSpPr>
                <p:cNvPr id="30" name="Rectangle 29">
                  <a:extLst>
                    <a:ext uri="{FF2B5EF4-FFF2-40B4-BE49-F238E27FC236}">
                      <a16:creationId xmlns:a16="http://schemas.microsoft.com/office/drawing/2014/main" id="{ED4A34AD-6589-4BE4-A34A-9BA0966B0138}"/>
                    </a:ext>
                  </a:extLst>
                </p:cNvPr>
                <p:cNvSpPr>
                  <a:spLocks noRot="1" noChangeAspect="1" noMove="1" noResize="1" noEditPoints="1" noAdjustHandles="1" noChangeArrowheads="1" noChangeShapeType="1" noTextEdit="1"/>
                </p:cNvSpPr>
                <p:nvPr/>
              </p:nvSpPr>
              <p:spPr>
                <a:xfrm>
                  <a:off x="9307708" y="3358416"/>
                  <a:ext cx="1138843" cy="316511"/>
                </a:xfrm>
                <a:prstGeom prst="rect">
                  <a:avLst/>
                </a:prstGeom>
                <a:blipFill>
                  <a:blip r:embed="rId11"/>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07BC481-37A5-4156-8F3C-4A4087197608}"/>
                    </a:ext>
                  </a:extLst>
                </p:cNvPr>
                <p:cNvSpPr/>
                <p:nvPr/>
              </p:nvSpPr>
              <p:spPr>
                <a:xfrm>
                  <a:off x="9307709" y="4989354"/>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𝑦</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sub>
                        </m:sSub>
                      </m:oMath>
                    </m:oMathPara>
                  </a14:m>
                  <a:endParaRPr lang="en-US" dirty="0">
                    <a:solidFill>
                      <a:prstClr val="black"/>
                    </a:solidFill>
                    <a:latin typeface="Calibri"/>
                  </a:endParaRPr>
                </a:p>
              </p:txBody>
            </p:sp>
          </mc:Choice>
          <mc:Fallback xmlns="">
            <p:sp>
              <p:nvSpPr>
                <p:cNvPr id="31" name="Rectangle 30">
                  <a:extLst>
                    <a:ext uri="{FF2B5EF4-FFF2-40B4-BE49-F238E27FC236}">
                      <a16:creationId xmlns:a16="http://schemas.microsoft.com/office/drawing/2014/main" id="{B07BC481-37A5-4156-8F3C-4A4087197608}"/>
                    </a:ext>
                  </a:extLst>
                </p:cNvPr>
                <p:cNvSpPr>
                  <a:spLocks noRot="1" noChangeAspect="1" noMove="1" noResize="1" noEditPoints="1" noAdjustHandles="1" noChangeArrowheads="1" noChangeShapeType="1" noTextEdit="1"/>
                </p:cNvSpPr>
                <p:nvPr/>
              </p:nvSpPr>
              <p:spPr>
                <a:xfrm>
                  <a:off x="9307709" y="4989354"/>
                  <a:ext cx="1138843" cy="316511"/>
                </a:xfrm>
                <a:prstGeom prst="rect">
                  <a:avLst/>
                </a:prstGeom>
                <a:blipFill>
                  <a:blip r:embed="rId12"/>
                  <a:stretch>
                    <a:fillRect b="-12500"/>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0781FBD-0550-43AC-9F48-AA828ABA8D19}"/>
                    </a:ext>
                  </a:extLst>
                </p:cNvPr>
                <p:cNvSpPr txBox="1"/>
                <p:nvPr/>
              </p:nvSpPr>
              <p:spPr>
                <a:xfrm>
                  <a:off x="6123564" y="1442544"/>
                  <a:ext cx="302583"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32" name="TextBox 31">
                  <a:extLst>
                    <a:ext uri="{FF2B5EF4-FFF2-40B4-BE49-F238E27FC236}">
                      <a16:creationId xmlns:a16="http://schemas.microsoft.com/office/drawing/2014/main" id="{B0781FBD-0550-43AC-9F48-AA828ABA8D19}"/>
                    </a:ext>
                  </a:extLst>
                </p:cNvPr>
                <p:cNvSpPr txBox="1">
                  <a:spLocks noRot="1" noChangeAspect="1" noMove="1" noResize="1" noEditPoints="1" noAdjustHandles="1" noChangeArrowheads="1" noChangeShapeType="1" noTextEdit="1"/>
                </p:cNvSpPr>
                <p:nvPr/>
              </p:nvSpPr>
              <p:spPr>
                <a:xfrm>
                  <a:off x="6123564" y="1442544"/>
                  <a:ext cx="302583" cy="276999"/>
                </a:xfrm>
                <a:prstGeom prst="rect">
                  <a:avLst/>
                </a:prstGeom>
                <a:blipFill>
                  <a:blip r:embed="rId13"/>
                  <a:stretch>
                    <a:fillRect l="-16000" b="-4348"/>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3471212-2362-43F0-BB7D-B5056BAC64B0}"/>
                </a:ext>
              </a:extLst>
            </p:cNvPr>
            <p:cNvPicPr>
              <a:picLocks noChangeAspect="1"/>
            </p:cNvPicPr>
            <p:nvPr/>
          </p:nvPicPr>
          <p:blipFill>
            <a:blip r:embed="rId14"/>
            <a:stretch>
              <a:fillRect/>
            </a:stretch>
          </p:blipFill>
          <p:spPr>
            <a:xfrm>
              <a:off x="5902922" y="4790101"/>
              <a:ext cx="603556" cy="323116"/>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9C70C90-7D18-4471-9C2D-10E291121B27}"/>
                    </a:ext>
                  </a:extLst>
                </p:cNvPr>
                <p:cNvSpPr txBox="1"/>
                <p:nvPr/>
              </p:nvSpPr>
              <p:spPr>
                <a:xfrm>
                  <a:off x="6024966" y="3189178"/>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34" name="TextBox 33">
                  <a:extLst>
                    <a:ext uri="{FF2B5EF4-FFF2-40B4-BE49-F238E27FC236}">
                      <a16:creationId xmlns:a16="http://schemas.microsoft.com/office/drawing/2014/main" id="{19C70C90-7D18-4471-9C2D-10E291121B27}"/>
                    </a:ext>
                  </a:extLst>
                </p:cNvPr>
                <p:cNvSpPr txBox="1">
                  <a:spLocks noRot="1" noChangeAspect="1" noMove="1" noResize="1" noEditPoints="1" noAdjustHandles="1" noChangeArrowheads="1" noChangeShapeType="1" noTextEdit="1"/>
                </p:cNvSpPr>
                <p:nvPr/>
              </p:nvSpPr>
              <p:spPr>
                <a:xfrm>
                  <a:off x="6024966" y="3189178"/>
                  <a:ext cx="522194" cy="276999"/>
                </a:xfrm>
                <a:prstGeom prst="rect">
                  <a:avLst/>
                </a:prstGeom>
                <a:blipFill>
                  <a:blip r:embed="rId15"/>
                  <a:stretch>
                    <a:fillRect l="-12195" r="-2439" b="-13043"/>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285E1B2D-4CA3-4A58-8D99-A1BAB62EBB26}"/>
                </a:ext>
              </a:extLst>
            </p:cNvPr>
            <p:cNvSpPr/>
            <p:nvPr/>
          </p:nvSpPr>
          <p:spPr>
            <a:xfrm>
              <a:off x="6810456" y="1422304"/>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36" name="Rectangle 35">
              <a:extLst>
                <a:ext uri="{FF2B5EF4-FFF2-40B4-BE49-F238E27FC236}">
                  <a16:creationId xmlns:a16="http://schemas.microsoft.com/office/drawing/2014/main" id="{12BAD84F-C9C4-4385-8073-452BA128AD04}"/>
                </a:ext>
              </a:extLst>
            </p:cNvPr>
            <p:cNvSpPr/>
            <p:nvPr/>
          </p:nvSpPr>
          <p:spPr>
            <a:xfrm>
              <a:off x="6810456" y="3053242"/>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37" name="Rectangle 36">
              <a:extLst>
                <a:ext uri="{FF2B5EF4-FFF2-40B4-BE49-F238E27FC236}">
                  <a16:creationId xmlns:a16="http://schemas.microsoft.com/office/drawing/2014/main" id="{8C619353-562C-4284-848E-B5364735E249}"/>
                </a:ext>
              </a:extLst>
            </p:cNvPr>
            <p:cNvSpPr/>
            <p:nvPr/>
          </p:nvSpPr>
          <p:spPr>
            <a:xfrm>
              <a:off x="6810456" y="4684180"/>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cxnSp>
          <p:nvCxnSpPr>
            <p:cNvPr id="38" name="Straight Arrow Connector 37">
              <a:extLst>
                <a:ext uri="{FF2B5EF4-FFF2-40B4-BE49-F238E27FC236}">
                  <a16:creationId xmlns:a16="http://schemas.microsoft.com/office/drawing/2014/main" id="{A99041A3-456B-4C6C-8689-DBF3C52BAB83}"/>
                </a:ext>
              </a:extLst>
            </p:cNvPr>
            <p:cNvCxnSpPr/>
            <p:nvPr/>
          </p:nvCxnSpPr>
          <p:spPr>
            <a:xfrm flipV="1">
              <a:off x="8218239" y="1856400"/>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3C0025-9282-4110-8FA1-B81DC0458E0A}"/>
                </a:ext>
              </a:extLst>
            </p:cNvPr>
            <p:cNvCxnSpPr/>
            <p:nvPr/>
          </p:nvCxnSpPr>
          <p:spPr>
            <a:xfrm flipV="1">
              <a:off x="8218239" y="353783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8F285C-1C14-4663-AE6C-DC0F75C7E881}"/>
                </a:ext>
              </a:extLst>
            </p:cNvPr>
            <p:cNvCxnSpPr/>
            <p:nvPr/>
          </p:nvCxnSpPr>
          <p:spPr>
            <a:xfrm flipV="1">
              <a:off x="8218239" y="5157610"/>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754F06-03AF-4944-B4DB-33041A3E7082}"/>
                </a:ext>
              </a:extLst>
            </p:cNvPr>
            <p:cNvSpPr txBox="1"/>
            <p:nvPr/>
          </p:nvSpPr>
          <p:spPr>
            <a:xfrm>
              <a:off x="8997275" y="707764"/>
              <a:ext cx="1759712" cy="646331"/>
            </a:xfrm>
            <a:prstGeom prst="rect">
              <a:avLst/>
            </a:prstGeom>
            <a:noFill/>
          </p:spPr>
          <p:txBody>
            <a:bodyPr wrap="none" rtlCol="0">
              <a:spAutoFit/>
            </a:bodyPr>
            <a:lstStyle/>
            <a:p>
              <a:pPr algn="ctr" defTabSz="609539">
                <a:defRPr/>
              </a:pPr>
              <a:r>
                <a:rPr lang="en-US" dirty="0">
                  <a:solidFill>
                    <a:prstClr val="black"/>
                  </a:solidFill>
                  <a:latin typeface="Calibri"/>
                </a:rPr>
                <a:t>Model-Predicted</a:t>
              </a:r>
            </a:p>
            <a:p>
              <a:pPr algn="ctr" defTabSz="609539">
                <a:defRPr/>
              </a:pPr>
              <a:r>
                <a:rPr lang="en-US" dirty="0">
                  <a:solidFill>
                    <a:prstClr val="black"/>
                  </a:solidFill>
                  <a:latin typeface="Calibri"/>
                </a:rPr>
                <a:t>PHI Status</a:t>
              </a:r>
            </a:p>
          </p:txBody>
        </p:sp>
        <p:sp>
          <p:nvSpPr>
            <p:cNvPr id="42" name="TextBox 41">
              <a:extLst>
                <a:ext uri="{FF2B5EF4-FFF2-40B4-BE49-F238E27FC236}">
                  <a16:creationId xmlns:a16="http://schemas.microsoft.com/office/drawing/2014/main" id="{D4D7C1FA-FDD5-468F-8916-5C72B42100B4}"/>
                </a:ext>
              </a:extLst>
            </p:cNvPr>
            <p:cNvSpPr txBox="1"/>
            <p:nvPr/>
          </p:nvSpPr>
          <p:spPr>
            <a:xfrm>
              <a:off x="7038351" y="1635322"/>
              <a:ext cx="951992" cy="369332"/>
            </a:xfrm>
            <a:prstGeom prst="rect">
              <a:avLst/>
            </a:prstGeom>
            <a:noFill/>
          </p:spPr>
          <p:txBody>
            <a:bodyPr wrap="none" rtlCol="0">
              <a:spAutoFit/>
            </a:bodyPr>
            <a:lstStyle/>
            <a:p>
              <a:pPr algn="ctr" defTabSz="609539">
                <a:defRPr/>
              </a:pPr>
              <a:r>
                <a:rPr lang="en-US" dirty="0" err="1">
                  <a:solidFill>
                    <a:prstClr val="black"/>
                  </a:solidFill>
                  <a:latin typeface="Calibri"/>
                </a:rPr>
                <a:t>Softmax</a:t>
              </a:r>
              <a:endParaRPr lang="en-US" dirty="0">
                <a:solidFill>
                  <a:prstClr val="black"/>
                </a:solidFill>
                <a:latin typeface="Calibri"/>
              </a:endParaRPr>
            </a:p>
          </p:txBody>
        </p:sp>
        <p:sp>
          <p:nvSpPr>
            <p:cNvPr id="43" name="TextBox 42">
              <a:extLst>
                <a:ext uri="{FF2B5EF4-FFF2-40B4-BE49-F238E27FC236}">
                  <a16:creationId xmlns:a16="http://schemas.microsoft.com/office/drawing/2014/main" id="{17D5632B-1893-4C7A-9A9A-19AAE8AD31E0}"/>
                </a:ext>
              </a:extLst>
            </p:cNvPr>
            <p:cNvSpPr txBox="1"/>
            <p:nvPr/>
          </p:nvSpPr>
          <p:spPr>
            <a:xfrm>
              <a:off x="7039015" y="3347567"/>
              <a:ext cx="951992" cy="369332"/>
            </a:xfrm>
            <a:prstGeom prst="rect">
              <a:avLst/>
            </a:prstGeom>
            <a:noFill/>
          </p:spPr>
          <p:txBody>
            <a:bodyPr wrap="none" rtlCol="0">
              <a:spAutoFit/>
            </a:bodyPr>
            <a:lstStyle/>
            <a:p>
              <a:pPr algn="ctr" defTabSz="609539">
                <a:defRPr/>
              </a:pPr>
              <a:r>
                <a:rPr lang="en-US" dirty="0" err="1">
                  <a:solidFill>
                    <a:prstClr val="black"/>
                  </a:solidFill>
                  <a:latin typeface="Calibri"/>
                </a:rPr>
                <a:t>Softmax</a:t>
              </a:r>
              <a:endParaRPr lang="en-US" dirty="0">
                <a:solidFill>
                  <a:prstClr val="black"/>
                </a:solidFill>
                <a:latin typeface="Calibri"/>
              </a:endParaRPr>
            </a:p>
          </p:txBody>
        </p:sp>
        <p:sp>
          <p:nvSpPr>
            <p:cNvPr id="44" name="TextBox 43">
              <a:extLst>
                <a:ext uri="{FF2B5EF4-FFF2-40B4-BE49-F238E27FC236}">
                  <a16:creationId xmlns:a16="http://schemas.microsoft.com/office/drawing/2014/main" id="{C328EDF9-4641-49A3-9942-36FDE5A103C9}"/>
                </a:ext>
              </a:extLst>
            </p:cNvPr>
            <p:cNvSpPr txBox="1"/>
            <p:nvPr/>
          </p:nvSpPr>
          <p:spPr>
            <a:xfrm>
              <a:off x="7019843" y="4962943"/>
              <a:ext cx="951992" cy="369332"/>
            </a:xfrm>
            <a:prstGeom prst="rect">
              <a:avLst/>
            </a:prstGeom>
            <a:noFill/>
          </p:spPr>
          <p:txBody>
            <a:bodyPr wrap="none" rtlCol="0">
              <a:spAutoFit/>
            </a:bodyPr>
            <a:lstStyle/>
            <a:p>
              <a:pPr algn="ctr" defTabSz="609539">
                <a:defRPr/>
              </a:pPr>
              <a:r>
                <a:rPr lang="en-US" dirty="0" err="1">
                  <a:solidFill>
                    <a:prstClr val="black"/>
                  </a:solidFill>
                  <a:latin typeface="Calibri"/>
                </a:rPr>
                <a:t>Softmax</a:t>
              </a:r>
              <a:endParaRPr lang="en-US" dirty="0">
                <a:solidFill>
                  <a:prstClr val="black"/>
                </a:solidFill>
                <a:latin typeface="Calibri"/>
              </a:endParaRPr>
            </a:p>
          </p:txBody>
        </p:sp>
        <p:sp>
          <p:nvSpPr>
            <p:cNvPr id="45" name="TextBox 44">
              <a:extLst>
                <a:ext uri="{FF2B5EF4-FFF2-40B4-BE49-F238E27FC236}">
                  <a16:creationId xmlns:a16="http://schemas.microsoft.com/office/drawing/2014/main" id="{080C6AA0-F4F8-4BC0-BCCF-3B37227AFB27}"/>
                </a:ext>
              </a:extLst>
            </p:cNvPr>
            <p:cNvSpPr txBox="1"/>
            <p:nvPr/>
          </p:nvSpPr>
          <p:spPr>
            <a:xfrm>
              <a:off x="4484070" y="1562680"/>
              <a:ext cx="994055" cy="646331"/>
            </a:xfrm>
            <a:prstGeom prst="rect">
              <a:avLst/>
            </a:prstGeom>
            <a:noFill/>
          </p:spPr>
          <p:txBody>
            <a:bodyPr wrap="none" rtlCol="0">
              <a:spAutoFit/>
            </a:bodyPr>
            <a:lstStyle/>
            <a:p>
              <a:pPr algn="ctr" defTabSz="609539">
                <a:defRPr/>
              </a:pPr>
              <a:r>
                <a:rPr lang="en-US" dirty="0">
                  <a:solidFill>
                    <a:prstClr val="black"/>
                  </a:solidFill>
                  <a:latin typeface="Calibri"/>
                </a:rPr>
                <a:t>Neural</a:t>
              </a:r>
            </a:p>
            <a:p>
              <a:pPr algn="ctr" defTabSz="609539">
                <a:defRPr/>
              </a:pPr>
              <a:r>
                <a:rPr lang="en-US" dirty="0">
                  <a:solidFill>
                    <a:prstClr val="black"/>
                  </a:solidFill>
                  <a:latin typeface="Calibri"/>
                </a:rPr>
                <a:t>Network</a:t>
              </a:r>
            </a:p>
          </p:txBody>
        </p:sp>
        <p:sp>
          <p:nvSpPr>
            <p:cNvPr id="46" name="TextBox 45">
              <a:extLst>
                <a:ext uri="{FF2B5EF4-FFF2-40B4-BE49-F238E27FC236}">
                  <a16:creationId xmlns:a16="http://schemas.microsoft.com/office/drawing/2014/main" id="{BE90ECD5-D9DE-483B-BA30-625F968CBC54}"/>
                </a:ext>
              </a:extLst>
            </p:cNvPr>
            <p:cNvSpPr txBox="1"/>
            <p:nvPr/>
          </p:nvSpPr>
          <p:spPr>
            <a:xfrm>
              <a:off x="4538594" y="3189178"/>
              <a:ext cx="994055" cy="646331"/>
            </a:xfrm>
            <a:prstGeom prst="rect">
              <a:avLst/>
            </a:prstGeom>
            <a:noFill/>
          </p:spPr>
          <p:txBody>
            <a:bodyPr wrap="none" rtlCol="0">
              <a:spAutoFit/>
            </a:bodyPr>
            <a:lstStyle/>
            <a:p>
              <a:pPr algn="ctr" defTabSz="609539">
                <a:defRPr/>
              </a:pPr>
              <a:r>
                <a:rPr lang="en-US" dirty="0">
                  <a:solidFill>
                    <a:prstClr val="black"/>
                  </a:solidFill>
                  <a:latin typeface="Calibri"/>
                </a:rPr>
                <a:t>Neural</a:t>
              </a:r>
            </a:p>
            <a:p>
              <a:pPr algn="ctr" defTabSz="609539">
                <a:defRPr/>
              </a:pPr>
              <a:r>
                <a:rPr lang="en-US" dirty="0">
                  <a:solidFill>
                    <a:prstClr val="black"/>
                  </a:solidFill>
                  <a:latin typeface="Calibri"/>
                </a:rPr>
                <a:t>Network</a:t>
              </a:r>
            </a:p>
          </p:txBody>
        </p:sp>
        <p:sp>
          <p:nvSpPr>
            <p:cNvPr id="47" name="TextBox 46">
              <a:extLst>
                <a:ext uri="{FF2B5EF4-FFF2-40B4-BE49-F238E27FC236}">
                  <a16:creationId xmlns:a16="http://schemas.microsoft.com/office/drawing/2014/main" id="{E97653DD-6C3D-4BCF-AD1C-9C8EC441708C}"/>
                </a:ext>
              </a:extLst>
            </p:cNvPr>
            <p:cNvSpPr txBox="1"/>
            <p:nvPr/>
          </p:nvSpPr>
          <p:spPr>
            <a:xfrm>
              <a:off x="4559612" y="4822202"/>
              <a:ext cx="994055" cy="646331"/>
            </a:xfrm>
            <a:prstGeom prst="rect">
              <a:avLst/>
            </a:prstGeom>
            <a:noFill/>
          </p:spPr>
          <p:txBody>
            <a:bodyPr wrap="none" rtlCol="0">
              <a:spAutoFit/>
            </a:bodyPr>
            <a:lstStyle/>
            <a:p>
              <a:pPr algn="ctr" defTabSz="609539">
                <a:defRPr/>
              </a:pPr>
              <a:r>
                <a:rPr lang="en-US" dirty="0">
                  <a:solidFill>
                    <a:prstClr val="black"/>
                  </a:solidFill>
                  <a:latin typeface="Calibri"/>
                </a:rPr>
                <a:t>Neural</a:t>
              </a:r>
            </a:p>
            <a:p>
              <a:pPr algn="ctr" defTabSz="609539">
                <a:defRPr/>
              </a:pPr>
              <a:r>
                <a:rPr lang="en-US" dirty="0">
                  <a:solidFill>
                    <a:prstClr val="black"/>
                  </a:solidFill>
                  <a:latin typeface="Calibri"/>
                </a:rPr>
                <a:t>Network</a:t>
              </a:r>
            </a:p>
          </p:txBody>
        </p:sp>
      </p:grpSp>
      <p:sp>
        <p:nvSpPr>
          <p:cNvPr id="48" name="Title 1">
            <a:extLst>
              <a:ext uri="{FF2B5EF4-FFF2-40B4-BE49-F238E27FC236}">
                <a16:creationId xmlns:a16="http://schemas.microsoft.com/office/drawing/2014/main" id="{3994E75F-5397-474A-8BB9-795FF4E88158}"/>
              </a:ext>
            </a:extLst>
          </p:cNvPr>
          <p:cNvSpPr txBox="1">
            <a:spLocks/>
          </p:cNvSpPr>
          <p:nvPr/>
        </p:nvSpPr>
        <p:spPr>
          <a:xfrm>
            <a:off x="483999" y="-329563"/>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pPr defTabSz="1219170">
              <a:defRPr/>
            </a:pPr>
            <a:r>
              <a:rPr lang="en-US" sz="4267" dirty="0">
                <a:solidFill>
                  <a:srgbClr val="1F497D"/>
                </a:solidFill>
              </a:rPr>
              <a:t>Deidentification via Recurrent Neural Network…</a:t>
            </a:r>
          </a:p>
        </p:txBody>
      </p:sp>
    </p:spTree>
    <p:extLst>
      <p:ext uri="{BB962C8B-B14F-4D97-AF65-F5344CB8AC3E}">
        <p14:creationId xmlns:p14="http://schemas.microsoft.com/office/powerpoint/2010/main" val="7734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10329" y="4103990"/>
            <a:ext cx="2507682" cy="497957"/>
          </a:xfrm>
          <a:prstGeom prst="rect">
            <a:avLst/>
          </a:prstGeom>
          <a:noFill/>
        </p:spPr>
        <p:txBody>
          <a:bodyPr wrap="square" rtlCol="0">
            <a:spAutoFit/>
          </a:bodyPr>
          <a:lstStyle/>
          <a:p>
            <a:pPr algn="r"/>
            <a:r>
              <a:rPr lang="en-US" sz="2636" dirty="0"/>
              <a:t>Systolic BP</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4103990"/>
            <a:ext cx="2507682" cy="497957"/>
          </a:xfrm>
          <a:prstGeom prst="rect">
            <a:avLst/>
          </a:prstGeom>
          <a:noFill/>
        </p:spPr>
        <p:txBody>
          <a:bodyPr wrap="square" rtlCol="0">
            <a:spAutoFit/>
          </a:bodyPr>
          <a:lstStyle/>
          <a:p>
            <a:pPr algn="r"/>
            <a:r>
              <a:rPr lang="en-US" sz="2636" dirty="0"/>
              <a:t>Diastolic BP</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4101497"/>
            <a:ext cx="2507682" cy="497957"/>
          </a:xfrm>
          <a:prstGeom prst="rect">
            <a:avLst/>
          </a:prstGeom>
          <a:noFill/>
        </p:spPr>
        <p:txBody>
          <a:bodyPr wrap="square" rtlCol="0">
            <a:spAutoFit/>
          </a:bodyPr>
          <a:lstStyle/>
          <a:p>
            <a:pPr algn="r"/>
            <a:r>
              <a:rPr lang="en-US" sz="2636" dirty="0"/>
              <a:t>SpO2</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4101497"/>
            <a:ext cx="2507682" cy="497957"/>
          </a:xfrm>
          <a:prstGeom prst="rect">
            <a:avLst/>
          </a:prstGeom>
          <a:noFill/>
        </p:spPr>
        <p:txBody>
          <a:bodyPr wrap="square" rtlCol="0">
            <a:spAutoFit/>
          </a:bodyPr>
          <a:lstStyle/>
          <a:p>
            <a:pPr algn="r"/>
            <a:r>
              <a:rPr lang="en-US" sz="2636" dirty="0"/>
              <a:t>End-tidal CO2</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4101495"/>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4101495"/>
            <a:ext cx="2507682" cy="497957"/>
          </a:xfrm>
          <a:prstGeom prst="rect">
            <a:avLst/>
          </a:prstGeom>
          <a:noFill/>
        </p:spPr>
        <p:txBody>
          <a:bodyPr wrap="square" rtlCol="0">
            <a:spAutoFit/>
          </a:bodyPr>
          <a:lstStyle/>
          <a:p>
            <a:pPr algn="r"/>
            <a:r>
              <a:rPr lang="en-US" sz="2636" dirty="0"/>
              <a:t>Sevoflurane</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4099002"/>
            <a:ext cx="2507682" cy="497957"/>
          </a:xfrm>
          <a:prstGeom prst="rect">
            <a:avLst/>
          </a:prstGeom>
          <a:noFill/>
        </p:spPr>
        <p:txBody>
          <a:bodyPr wrap="square" rtlCol="0">
            <a:spAutoFit/>
          </a:bodyPr>
          <a:lstStyle/>
          <a:p>
            <a:pPr algn="r"/>
            <a:r>
              <a:rPr lang="en-US" sz="2636" dirty="0"/>
              <a:t>Peak Pressure</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4101494"/>
            <a:ext cx="2507682" cy="497957"/>
          </a:xfrm>
          <a:prstGeom prst="rect">
            <a:avLst/>
          </a:prstGeom>
          <a:noFill/>
        </p:spPr>
        <p:txBody>
          <a:bodyPr wrap="square" rtlCol="0">
            <a:spAutoFit/>
          </a:bodyPr>
          <a:lstStyle/>
          <a:p>
            <a:pPr algn="r"/>
            <a:r>
              <a:rPr lang="en-US" sz="2636" dirty="0"/>
              <a:t>Tidal Volume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4105604"/>
            <a:ext cx="2507682" cy="497957"/>
          </a:xfrm>
          <a:prstGeom prst="rect">
            <a:avLst/>
          </a:prstGeom>
          <a:noFill/>
        </p:spPr>
        <p:txBody>
          <a:bodyPr wrap="square" rtlCol="0">
            <a:spAutoFit/>
          </a:bodyPr>
          <a:lstStyle/>
          <a:p>
            <a:pPr algn="r"/>
            <a:r>
              <a:rPr lang="en-US" sz="2636" dirty="0"/>
              <a:t>Hypoxemia</a:t>
            </a:r>
          </a:p>
        </p:txBody>
      </p:sp>
    </p:spTree>
    <p:extLst>
      <p:ext uri="{BB962C8B-B14F-4D97-AF65-F5344CB8AC3E}">
        <p14:creationId xmlns:p14="http://schemas.microsoft.com/office/powerpoint/2010/main" val="2431722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3505556665"/>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6</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7</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8</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3505556665"/>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3509" r="-705263"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3509" r="-605263"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3509" r="-505263"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3509" r="-396552"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3509" r="-303509"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503509" t="-3509" r="-203509"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603509" t="-3509" r="-103509"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3509" r="-3509"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862834168"/>
                  </p:ext>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862834168"/>
                  </p:ext>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p:sp>
        <p:nvSpPr>
          <p:cNvPr id="16" name="TextBox 15">
            <a:extLst>
              <a:ext uri="{FF2B5EF4-FFF2-40B4-BE49-F238E27FC236}">
                <a16:creationId xmlns:a16="http://schemas.microsoft.com/office/drawing/2014/main" id="{45F1BB00-7856-7446-8C5E-2FBA67162D88}"/>
              </a:ext>
            </a:extLst>
          </p:cNvPr>
          <p:cNvSpPr txBox="1"/>
          <p:nvPr/>
        </p:nvSpPr>
        <p:spPr>
          <a:xfrm rot="18054908">
            <a:off x="210329" y="4103990"/>
            <a:ext cx="2507682" cy="497957"/>
          </a:xfrm>
          <a:prstGeom prst="rect">
            <a:avLst/>
          </a:prstGeom>
          <a:noFill/>
        </p:spPr>
        <p:txBody>
          <a:bodyPr wrap="square" rtlCol="0">
            <a:spAutoFit/>
          </a:bodyPr>
          <a:lstStyle/>
          <a:p>
            <a:pPr algn="r"/>
            <a:r>
              <a:rPr lang="en-US" sz="2636" dirty="0"/>
              <a:t>Systolic BP</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4103990"/>
            <a:ext cx="2507682" cy="497957"/>
          </a:xfrm>
          <a:prstGeom prst="rect">
            <a:avLst/>
          </a:prstGeom>
          <a:noFill/>
        </p:spPr>
        <p:txBody>
          <a:bodyPr wrap="square" rtlCol="0">
            <a:spAutoFit/>
          </a:bodyPr>
          <a:lstStyle/>
          <a:p>
            <a:pPr algn="r"/>
            <a:r>
              <a:rPr lang="en-US" sz="2636" dirty="0"/>
              <a:t>Diastolic BP</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4101497"/>
            <a:ext cx="2507682" cy="497957"/>
          </a:xfrm>
          <a:prstGeom prst="rect">
            <a:avLst/>
          </a:prstGeom>
          <a:noFill/>
        </p:spPr>
        <p:txBody>
          <a:bodyPr wrap="square" rtlCol="0">
            <a:spAutoFit/>
          </a:bodyPr>
          <a:lstStyle/>
          <a:p>
            <a:pPr algn="r"/>
            <a:r>
              <a:rPr lang="en-US" sz="2636" dirty="0"/>
              <a:t>SpO2</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4101497"/>
            <a:ext cx="2507682" cy="497957"/>
          </a:xfrm>
          <a:prstGeom prst="rect">
            <a:avLst/>
          </a:prstGeom>
          <a:noFill/>
        </p:spPr>
        <p:txBody>
          <a:bodyPr wrap="square" rtlCol="0">
            <a:spAutoFit/>
          </a:bodyPr>
          <a:lstStyle/>
          <a:p>
            <a:pPr algn="r"/>
            <a:r>
              <a:rPr lang="en-US" sz="2636" dirty="0"/>
              <a:t>End-tidal CO2</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4101495"/>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4101495"/>
            <a:ext cx="2507682" cy="497957"/>
          </a:xfrm>
          <a:prstGeom prst="rect">
            <a:avLst/>
          </a:prstGeom>
          <a:noFill/>
        </p:spPr>
        <p:txBody>
          <a:bodyPr wrap="square" rtlCol="0">
            <a:spAutoFit/>
          </a:bodyPr>
          <a:lstStyle/>
          <a:p>
            <a:pPr algn="r"/>
            <a:r>
              <a:rPr lang="en-US" sz="2636" dirty="0"/>
              <a:t>Sevoflurane</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4099002"/>
            <a:ext cx="2507682" cy="497957"/>
          </a:xfrm>
          <a:prstGeom prst="rect">
            <a:avLst/>
          </a:prstGeom>
          <a:noFill/>
        </p:spPr>
        <p:txBody>
          <a:bodyPr wrap="square" rtlCol="0">
            <a:spAutoFit/>
          </a:bodyPr>
          <a:lstStyle/>
          <a:p>
            <a:pPr algn="r"/>
            <a:r>
              <a:rPr lang="en-US" sz="2636" dirty="0"/>
              <a:t>Peak Pressure</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4101494"/>
            <a:ext cx="2507682" cy="497957"/>
          </a:xfrm>
          <a:prstGeom prst="rect">
            <a:avLst/>
          </a:prstGeom>
          <a:noFill/>
        </p:spPr>
        <p:txBody>
          <a:bodyPr wrap="square" rtlCol="0">
            <a:spAutoFit/>
          </a:bodyPr>
          <a:lstStyle/>
          <a:p>
            <a:pPr algn="r"/>
            <a:r>
              <a:rPr lang="en-US" sz="2636" dirty="0"/>
              <a:t>Tidal Volume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4105604"/>
            <a:ext cx="2507682" cy="497957"/>
          </a:xfrm>
          <a:prstGeom prst="rect">
            <a:avLst/>
          </a:prstGeom>
          <a:noFill/>
        </p:spPr>
        <p:txBody>
          <a:bodyPr wrap="square" rtlCol="0">
            <a:spAutoFit/>
          </a:bodyPr>
          <a:lstStyle/>
          <a:p>
            <a:pPr algn="r"/>
            <a:r>
              <a:rPr lang="en-US" sz="2636" dirty="0"/>
              <a:t>Hypoxemia</a:t>
            </a:r>
          </a:p>
        </p:txBody>
      </p:sp>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187250561"/>
                  </p:ext>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187250561"/>
                  </p:ext>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37436624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6</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7</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8</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3509" r="-705263"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3509" r="-605263"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3509" r="-505263"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3509" r="-396552"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3509" r="-303509"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503509" t="-3509" r="-203509"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603509" t="-3509" r="-103509"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3509" r="-3509"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14266367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613899408"/>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613899408"/>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3315792096"/>
                  </p:ext>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3315792096"/>
                  </p:ext>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353614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3245936694"/>
                  </p:ext>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3245936694"/>
                  </p:ext>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59064326"/>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59064326"/>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3492848782"/>
                  </p:ext>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3492848782"/>
                  </p:ext>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extLst>
              <p:ext uri="{D42A27DB-BD31-4B8C-83A1-F6EECF244321}">
                <p14:modId xmlns:p14="http://schemas.microsoft.com/office/powerpoint/2010/main" val="2858220673"/>
              </p:ext>
            </p:extLst>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ext uri="{D42A27DB-BD31-4B8C-83A1-F6EECF244321}">
                    <p14:modId xmlns:p14="http://schemas.microsoft.com/office/powerpoint/2010/main" val="2369312243"/>
                  </p:ext>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ext uri="{D42A27DB-BD31-4B8C-83A1-F6EECF244321}">
                    <p14:modId xmlns:p14="http://schemas.microsoft.com/office/powerpoint/2010/main" val="2369312243"/>
                  </p:ext>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extLst>
              <p:ext uri="{D42A27DB-BD31-4B8C-83A1-F6EECF244321}">
                <p14:modId xmlns:p14="http://schemas.microsoft.com/office/powerpoint/2010/main" val="3592062935"/>
              </p:ext>
            </p:extLst>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ext uri="{D42A27DB-BD31-4B8C-83A1-F6EECF244321}">
                    <p14:modId xmlns:p14="http://schemas.microsoft.com/office/powerpoint/2010/main" val="4220382589"/>
                  </p:ext>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ext uri="{D42A27DB-BD31-4B8C-83A1-F6EECF244321}">
                    <p14:modId xmlns:p14="http://schemas.microsoft.com/office/powerpoint/2010/main" val="4220382589"/>
                  </p:ext>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extLst>
              <p:ext uri="{D42A27DB-BD31-4B8C-83A1-F6EECF244321}">
                <p14:modId xmlns:p14="http://schemas.microsoft.com/office/powerpoint/2010/main" val="3276099159"/>
              </p:ext>
            </p:extLst>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ext uri="{D42A27DB-BD31-4B8C-83A1-F6EECF244321}">
                    <p14:modId xmlns:p14="http://schemas.microsoft.com/office/powerpoint/2010/main" val="2773198646"/>
                  </p:ext>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ext uri="{D42A27DB-BD31-4B8C-83A1-F6EECF244321}">
                    <p14:modId xmlns:p14="http://schemas.microsoft.com/office/powerpoint/2010/main" val="2773198646"/>
                  </p:ext>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99EDA099-2F14-8B4D-AE81-1333D2109738}"/>
                  </a:ext>
                </a:extLst>
              </p:cNvPr>
              <p:cNvGraphicFramePr>
                <a:graphicFrameLocks noGrp="1"/>
              </p:cNvGraphicFramePr>
              <p:nvPr>
                <p:extLst>
                  <p:ext uri="{D42A27DB-BD31-4B8C-83A1-F6EECF244321}">
                    <p14:modId xmlns:p14="http://schemas.microsoft.com/office/powerpoint/2010/main" val="4085256450"/>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0" name="Table 19">
                <a:extLst>
                  <a:ext uri="{FF2B5EF4-FFF2-40B4-BE49-F238E27FC236}">
                    <a16:creationId xmlns:a16="http://schemas.microsoft.com/office/drawing/2014/main" id="{99EDA099-2F14-8B4D-AE81-1333D2109738}"/>
                  </a:ext>
                </a:extLst>
              </p:cNvPr>
              <p:cNvGraphicFramePr>
                <a:graphicFrameLocks noGrp="1"/>
              </p:cNvGraphicFramePr>
              <p:nvPr>
                <p:extLst>
                  <p:ext uri="{D42A27DB-BD31-4B8C-83A1-F6EECF244321}">
                    <p14:modId xmlns:p14="http://schemas.microsoft.com/office/powerpoint/2010/main" val="4085256450"/>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9"/>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1E561C7A-5837-4F40-96F2-350B23017347}"/>
                  </a:ext>
                </a:extLst>
              </p:cNvPr>
              <p:cNvGraphicFramePr>
                <a:graphicFrameLocks noGrp="1"/>
              </p:cNvGraphicFramePr>
              <p:nvPr>
                <p:extLst>
                  <p:ext uri="{D42A27DB-BD31-4B8C-83A1-F6EECF244321}">
                    <p14:modId xmlns:p14="http://schemas.microsoft.com/office/powerpoint/2010/main" val="630610903"/>
                  </p:ext>
                </p:extLst>
              </p:nvPr>
            </p:nvGraphicFramePr>
            <p:xfrm>
              <a:off x="8587211" y="360968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1" name="Table 20">
                <a:extLst>
                  <a:ext uri="{FF2B5EF4-FFF2-40B4-BE49-F238E27FC236}">
                    <a16:creationId xmlns:a16="http://schemas.microsoft.com/office/drawing/2014/main" id="{1E561C7A-5837-4F40-96F2-350B23017347}"/>
                  </a:ext>
                </a:extLst>
              </p:cNvPr>
              <p:cNvGraphicFramePr>
                <a:graphicFrameLocks noGrp="1"/>
              </p:cNvGraphicFramePr>
              <p:nvPr>
                <p:extLst>
                  <p:ext uri="{D42A27DB-BD31-4B8C-83A1-F6EECF244321}">
                    <p14:modId xmlns:p14="http://schemas.microsoft.com/office/powerpoint/2010/main" val="630610903"/>
                  </p:ext>
                </p:extLst>
              </p:nvPr>
            </p:nvGraphicFramePr>
            <p:xfrm>
              <a:off x="8587211" y="360968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10"/>
                          <a:stretch>
                            <a:fillRect l="-3448" t="-3571" r="-3448" b="-5357"/>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2" name="Table 21">
                <a:extLst>
                  <a:ext uri="{FF2B5EF4-FFF2-40B4-BE49-F238E27FC236}">
                    <a16:creationId xmlns:a16="http://schemas.microsoft.com/office/drawing/2014/main" id="{973120FF-0632-5447-8821-780296A121D5}"/>
                  </a:ext>
                </a:extLst>
              </p:cNvPr>
              <p:cNvGraphicFramePr>
                <a:graphicFrameLocks noGrp="1"/>
              </p:cNvGraphicFramePr>
              <p:nvPr>
                <p:extLst>
                  <p:ext uri="{D42A27DB-BD31-4B8C-83A1-F6EECF244321}">
                    <p14:modId xmlns:p14="http://schemas.microsoft.com/office/powerpoint/2010/main" val="3067904528"/>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2" name="Table 21">
                <a:extLst>
                  <a:ext uri="{FF2B5EF4-FFF2-40B4-BE49-F238E27FC236}">
                    <a16:creationId xmlns:a16="http://schemas.microsoft.com/office/drawing/2014/main" id="{973120FF-0632-5447-8821-780296A121D5}"/>
                  </a:ext>
                </a:extLst>
              </p:cNvPr>
              <p:cNvGraphicFramePr>
                <a:graphicFrameLocks noGrp="1"/>
              </p:cNvGraphicFramePr>
              <p:nvPr>
                <p:extLst>
                  <p:ext uri="{D42A27DB-BD31-4B8C-83A1-F6EECF244321}">
                    <p14:modId xmlns:p14="http://schemas.microsoft.com/office/powerpoint/2010/main" val="3067904528"/>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11"/>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2003762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2887092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000" dirty="0"/>
                  <a:t>Goal: combine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𝜏</m:t>
                        </m:r>
                      </m:sub>
                    </m:sSub>
                  </m:oMath>
                </a14:m>
                <a:r>
                  <a:rPr lang="en-US" sz="4000" dirty="0"/>
                  <a:t> into a fixed-length vector</a:t>
                </a:r>
              </a:p>
            </p:txBody>
          </p:sp>
        </mc:Choice>
        <mc:Fallback xmlns="">
          <p:sp>
            <p:nvSpPr>
              <p:cNvPr id="2" name="Title 1">
                <a:extLst>
                  <a:ext uri="{FF2B5EF4-FFF2-40B4-BE49-F238E27FC236}">
                    <a16:creationId xmlns:a16="http://schemas.microsoft.com/office/drawing/2014/main" id="{243443EB-D97A-A647-B55D-DFAA7CABAA68}"/>
                  </a:ext>
                </a:extLst>
              </p:cNvPr>
              <p:cNvSpPr>
                <a:spLocks noGrp="1" noRot="1" noChangeAspect="1" noMove="1" noResize="1" noEditPoints="1" noAdjustHandles="1" noChangeArrowheads="1" noChangeShapeType="1" noTextEdit="1"/>
              </p:cNvSpPr>
              <p:nvPr>
                <p:ph type="title"/>
              </p:nvPr>
            </p:nvSpPr>
            <p:spPr>
              <a:xfrm>
                <a:off x="0" y="274639"/>
                <a:ext cx="12192000" cy="1143000"/>
              </a:xfrm>
              <a:blipFill>
                <a:blip r:embed="rId3"/>
                <a:stretch>
                  <a:fillRect b="-219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b="1754"/>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1986711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000" dirty="0"/>
                  <a:t>Goal: combine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𝜏</m:t>
                        </m:r>
                      </m:sub>
                    </m:sSub>
                  </m:oMath>
                </a14:m>
                <a:r>
                  <a:rPr lang="en-US" sz="4000" dirty="0"/>
                  <a:t> into a fixed-length vector</a:t>
                </a:r>
              </a:p>
            </p:txBody>
          </p:sp>
        </mc:Choice>
        <mc:Fallback xmlns="">
          <p:sp>
            <p:nvSpPr>
              <p:cNvPr id="2" name="Title 1">
                <a:extLst>
                  <a:ext uri="{FF2B5EF4-FFF2-40B4-BE49-F238E27FC236}">
                    <a16:creationId xmlns:a16="http://schemas.microsoft.com/office/drawing/2014/main" id="{243443EB-D97A-A647-B55D-DFAA7CABAA68}"/>
                  </a:ext>
                </a:extLst>
              </p:cNvPr>
              <p:cNvSpPr>
                <a:spLocks noGrp="1" noRot="1" noChangeAspect="1" noMove="1" noResize="1" noEditPoints="1" noAdjustHandles="1" noChangeArrowheads="1" noChangeShapeType="1" noTextEdit="1"/>
              </p:cNvSpPr>
              <p:nvPr>
                <p:ph type="title"/>
              </p:nvPr>
            </p:nvSpPr>
            <p:spPr>
              <a:xfrm>
                <a:off x="0" y="274639"/>
                <a:ext cx="12192000" cy="1143000"/>
              </a:xfrm>
              <a:blipFill>
                <a:blip r:embed="rId3"/>
                <a:stretch>
                  <a:fillRect b="-219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b="1754"/>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3113999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u="sng" dirty="0"/>
              <a:t>Recall</a:t>
            </a:r>
            <a:r>
              <a:rPr lang="en-US" sz="3600" dirty="0"/>
              <a:t>: Convert variable-length sentence to </a:t>
            </a:r>
            <a:br>
              <a:rPr lang="en-US" sz="3600" dirty="0"/>
            </a:br>
            <a:r>
              <a:rPr lang="en-US" sz="3600" dirty="0"/>
              <a:t>fixed-length vector with max and average operations</a:t>
            </a:r>
          </a:p>
        </p:txBody>
      </p:sp>
      <p:sp>
        <p:nvSpPr>
          <p:cNvPr id="5" name="TextBox 4"/>
          <p:cNvSpPr txBox="1"/>
          <p:nvPr/>
        </p:nvSpPr>
        <p:spPr>
          <a:xfrm>
            <a:off x="2391167" y="2249292"/>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0"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8"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7" y="5678223"/>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4" y="5822127"/>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4"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flipV="1">
            <a:off x="9338597" y="6052959"/>
            <a:ext cx="1220135" cy="1"/>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cxnSp>
        <p:nvCxnSpPr>
          <p:cNvPr id="20" name="Straight Arrow Connector 19"/>
          <p:cNvCxnSpPr/>
          <p:nvPr/>
        </p:nvCxnSpPr>
        <p:spPr>
          <a:xfrm>
            <a:off x="10991905"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p:cNvSpPr txBox="1"/>
          <p:nvPr/>
        </p:nvSpPr>
        <p:spPr>
          <a:xfrm>
            <a:off x="10617251" y="2249291"/>
            <a:ext cx="749308" cy="584775"/>
          </a:xfrm>
          <a:prstGeom prst="rect">
            <a:avLst/>
          </a:prstGeom>
          <a:noFill/>
        </p:spPr>
        <p:txBody>
          <a:bodyPr wrap="none" rtlCol="0">
            <a:spAutoFit/>
          </a:bodyPr>
          <a:lstStyle/>
          <a:p>
            <a:r>
              <a:rPr lang="en-US" sz="3200" dirty="0" err="1"/>
              <a:t>avg</a:t>
            </a:r>
            <a:endParaRPr lang="en-US" sz="3200" dirty="0"/>
          </a:p>
        </p:txBody>
      </p:sp>
      <p:cxnSp>
        <p:nvCxnSpPr>
          <p:cNvPr id="6" name="Straight Connector 5"/>
          <p:cNvCxnSpPr/>
          <p:nvPr/>
        </p:nvCxnSpPr>
        <p:spPr>
          <a:xfrm flipH="1">
            <a:off x="9799608" y="1535502"/>
            <a:ext cx="0" cy="517584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353818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000" dirty="0"/>
                  <a:t>Goal: combine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𝜏</m:t>
                        </m:r>
                      </m:sub>
                    </m:sSub>
                  </m:oMath>
                </a14:m>
                <a:r>
                  <a:rPr lang="en-US" sz="4000" dirty="0"/>
                  <a:t> into a fixed-length vector</a:t>
                </a:r>
              </a:p>
            </p:txBody>
          </p:sp>
        </mc:Choice>
        <mc:Fallback xmlns="">
          <p:sp>
            <p:nvSpPr>
              <p:cNvPr id="2" name="Title 1">
                <a:extLst>
                  <a:ext uri="{FF2B5EF4-FFF2-40B4-BE49-F238E27FC236}">
                    <a16:creationId xmlns:a16="http://schemas.microsoft.com/office/drawing/2014/main" id="{243443EB-D97A-A647-B55D-DFAA7CABAA68}"/>
                  </a:ext>
                </a:extLst>
              </p:cNvPr>
              <p:cNvSpPr>
                <a:spLocks noGrp="1" noRot="1" noChangeAspect="1" noMove="1" noResize="1" noEditPoints="1" noAdjustHandles="1" noChangeArrowheads="1" noChangeShapeType="1" noTextEdit="1"/>
              </p:cNvSpPr>
              <p:nvPr>
                <p:ph type="title"/>
              </p:nvPr>
            </p:nvSpPr>
            <p:spPr>
              <a:xfrm>
                <a:off x="0" y="274639"/>
                <a:ext cx="12192000" cy="1143000"/>
              </a:xfrm>
              <a:blipFill>
                <a:blip r:embed="rId3"/>
                <a:stretch>
                  <a:fillRect b="-219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14" name="Rectangle 13">
            <a:extLst>
              <a:ext uri="{FF2B5EF4-FFF2-40B4-BE49-F238E27FC236}">
                <a16:creationId xmlns:a16="http://schemas.microsoft.com/office/drawing/2014/main" id="{7E9ADD87-D26A-BB43-9DCB-60993E742292}"/>
              </a:ext>
            </a:extLst>
          </p:cNvPr>
          <p:cNvSpPr/>
          <p:nvPr/>
        </p:nvSpPr>
        <p:spPr>
          <a:xfrm rot="16200000">
            <a:off x="351557" y="3086100"/>
            <a:ext cx="3545059" cy="867614"/>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CB38544E-1991-CD4A-B037-FDA5324AB7AE}"/>
              </a:ext>
            </a:extLst>
          </p:cNvPr>
          <p:cNvSpPr txBox="1"/>
          <p:nvPr/>
        </p:nvSpPr>
        <p:spPr>
          <a:xfrm>
            <a:off x="790547" y="5338604"/>
            <a:ext cx="2667077" cy="461665"/>
          </a:xfrm>
          <a:prstGeom prst="rect">
            <a:avLst/>
          </a:prstGeom>
          <a:noFill/>
        </p:spPr>
        <p:txBody>
          <a:bodyPr wrap="none" rtlCol="0">
            <a:spAutoFit/>
          </a:bodyPr>
          <a:lstStyle/>
          <a:p>
            <a:r>
              <a:rPr lang="en-US" sz="2400" dirty="0">
                <a:solidFill>
                  <a:schemeClr val="accent5"/>
                </a:solidFill>
              </a:rPr>
              <a:t>Summary Statistic A</a:t>
            </a:r>
          </a:p>
        </p:txBody>
      </p:sp>
    </p:spTree>
    <p:extLst>
      <p:ext uri="{BB962C8B-B14F-4D97-AF65-F5344CB8AC3E}">
        <p14:creationId xmlns:p14="http://schemas.microsoft.com/office/powerpoint/2010/main" val="2057472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9568CD97-2792-41C4-B7C4-C757069D1749}"/>
                  </a:ext>
                </a:extLst>
              </p:cNvPr>
              <p:cNvSpPr/>
              <p:nvPr/>
            </p:nvSpPr>
            <p:spPr>
              <a:xfrm>
                <a:off x="1884083" y="1634787"/>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𝑤</m:t>
                          </m:r>
                        </m:e>
                        <m:sub>
                          <m:r>
                            <a:rPr lang="en-US" i="1" dirty="0">
                              <a:solidFill>
                                <a:prstClr val="black"/>
                              </a:solidFill>
                              <a:latin typeface="Cambria Math" panose="02040503050406030204" pitchFamily="18" charset="0"/>
                            </a:rPr>
                            <m:t>𝑛</m:t>
                          </m:r>
                          <m:r>
                            <a:rPr lang="en-US" i="1" dirty="0">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2" name="Rectangle 1">
                <a:extLst>
                  <a:ext uri="{FF2B5EF4-FFF2-40B4-BE49-F238E27FC236}">
                    <a16:creationId xmlns:a16="http://schemas.microsoft.com/office/drawing/2014/main" id="{9568CD97-2792-41C4-B7C4-C757069D1749}"/>
                  </a:ext>
                </a:extLst>
              </p:cNvPr>
              <p:cNvSpPr>
                <a:spLocks noRot="1" noChangeAspect="1" noMove="1" noResize="1" noEditPoints="1" noAdjustHandles="1" noChangeArrowheads="1" noChangeShapeType="1" noTextEdit="1"/>
              </p:cNvSpPr>
              <p:nvPr/>
            </p:nvSpPr>
            <p:spPr>
              <a:xfrm>
                <a:off x="1884083" y="1634787"/>
                <a:ext cx="1138843" cy="316511"/>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CC1E92B-776C-4C6D-896B-CCBD679265B5}"/>
                  </a:ext>
                </a:extLst>
              </p:cNvPr>
              <p:cNvSpPr/>
              <p:nvPr/>
            </p:nvSpPr>
            <p:spPr>
              <a:xfrm>
                <a:off x="1884083" y="3305061"/>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𝑤</m:t>
                          </m:r>
                        </m:e>
                        <m:sub>
                          <m:r>
                            <a:rPr lang="en-US" i="1" dirty="0">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3" name="Rectangle 2">
                <a:extLst>
                  <a:ext uri="{FF2B5EF4-FFF2-40B4-BE49-F238E27FC236}">
                    <a16:creationId xmlns:a16="http://schemas.microsoft.com/office/drawing/2014/main" id="{ACC1E92B-776C-4C6D-896B-CCBD679265B5}"/>
                  </a:ext>
                </a:extLst>
              </p:cNvPr>
              <p:cNvSpPr>
                <a:spLocks noRot="1" noChangeAspect="1" noMove="1" noResize="1" noEditPoints="1" noAdjustHandles="1" noChangeArrowheads="1" noChangeShapeType="1" noTextEdit="1"/>
              </p:cNvSpPr>
              <p:nvPr/>
            </p:nvSpPr>
            <p:spPr>
              <a:xfrm>
                <a:off x="1884083" y="3305061"/>
                <a:ext cx="1138843" cy="316511"/>
              </a:xfrm>
              <a:prstGeom prst="rect">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E129958F-2873-4C77-A28F-3FFAAE75359C}"/>
                  </a:ext>
                </a:extLst>
              </p:cNvPr>
              <p:cNvSpPr/>
              <p:nvPr/>
            </p:nvSpPr>
            <p:spPr>
              <a:xfrm>
                <a:off x="1884084" y="4935999"/>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𝑤</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4" name="Rectangle 3">
                <a:extLst>
                  <a:ext uri="{FF2B5EF4-FFF2-40B4-BE49-F238E27FC236}">
                    <a16:creationId xmlns:a16="http://schemas.microsoft.com/office/drawing/2014/main" id="{E129958F-2873-4C77-A28F-3FFAAE75359C}"/>
                  </a:ext>
                </a:extLst>
              </p:cNvPr>
              <p:cNvSpPr>
                <a:spLocks noRot="1" noChangeAspect="1" noMove="1" noResize="1" noEditPoints="1" noAdjustHandles="1" noChangeArrowheads="1" noChangeShapeType="1" noTextEdit="1"/>
              </p:cNvSpPr>
              <p:nvPr/>
            </p:nvSpPr>
            <p:spPr>
              <a:xfrm>
                <a:off x="1884084" y="4935999"/>
                <a:ext cx="1138843" cy="316511"/>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1FDFECD0-5A3B-4BAB-AFE1-8FAC8EDAE844}"/>
              </a:ext>
            </a:extLst>
          </p:cNvPr>
          <p:cNvSpPr txBox="1"/>
          <p:nvPr/>
        </p:nvSpPr>
        <p:spPr>
          <a:xfrm>
            <a:off x="1070798" y="596355"/>
            <a:ext cx="2379369" cy="646331"/>
          </a:xfrm>
          <a:prstGeom prst="rect">
            <a:avLst/>
          </a:prstGeom>
          <a:noFill/>
        </p:spPr>
        <p:txBody>
          <a:bodyPr wrap="none" rtlCol="0">
            <a:spAutoFit/>
          </a:bodyPr>
          <a:lstStyle/>
          <a:p>
            <a:pPr algn="ctr" defTabSz="609539">
              <a:defRPr/>
            </a:pPr>
            <a:r>
              <a:rPr lang="en-US" dirty="0">
                <a:solidFill>
                  <a:prstClr val="black"/>
                </a:solidFill>
                <a:latin typeface="Calibri"/>
              </a:rPr>
              <a:t>Sequence of Word </a:t>
            </a:r>
          </a:p>
          <a:p>
            <a:pPr algn="ctr" defTabSz="609539">
              <a:defRPr/>
            </a:pPr>
            <a:r>
              <a:rPr lang="en-US" dirty="0">
                <a:solidFill>
                  <a:prstClr val="black"/>
                </a:solidFill>
                <a:latin typeface="Calibri"/>
              </a:rPr>
              <a:t>Embeddings (sentence)</a:t>
            </a:r>
          </a:p>
        </p:txBody>
      </p:sp>
      <p:cxnSp>
        <p:nvCxnSpPr>
          <p:cNvPr id="10" name="Straight Arrow Connector 9">
            <a:extLst>
              <a:ext uri="{FF2B5EF4-FFF2-40B4-BE49-F238E27FC236}">
                <a16:creationId xmlns:a16="http://schemas.microsoft.com/office/drawing/2014/main" id="{77798219-5412-44A3-B4C4-73C68B0EB896}"/>
              </a:ext>
            </a:extLst>
          </p:cNvPr>
          <p:cNvCxnSpPr>
            <a:stCxn id="2" idx="3"/>
          </p:cNvCxnSpPr>
          <p:nvPr/>
        </p:nvCxnSpPr>
        <p:spPr>
          <a:xfrm flipV="1">
            <a:off x="3022926" y="1788640"/>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C1210-6548-4DA8-81F8-DF7F800DD011}"/>
              </a:ext>
            </a:extLst>
          </p:cNvPr>
          <p:cNvCxnSpPr/>
          <p:nvPr/>
        </p:nvCxnSpPr>
        <p:spPr>
          <a:xfrm flipV="1">
            <a:off x="3022926" y="3470072"/>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B29709-52B3-412A-B587-6F458C020C56}"/>
              </a:ext>
            </a:extLst>
          </p:cNvPr>
          <p:cNvCxnSpPr/>
          <p:nvPr/>
        </p:nvCxnSpPr>
        <p:spPr>
          <a:xfrm flipV="1">
            <a:off x="3022926" y="5089851"/>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589C32-E66E-4609-8605-BC3B4C3933A4}"/>
              </a:ext>
            </a:extLst>
          </p:cNvPr>
          <p:cNvSpPr/>
          <p:nvPr/>
        </p:nvSpPr>
        <p:spPr>
          <a:xfrm>
            <a:off x="4078905" y="1368835"/>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14" name="Rectangle 13">
            <a:extLst>
              <a:ext uri="{FF2B5EF4-FFF2-40B4-BE49-F238E27FC236}">
                <a16:creationId xmlns:a16="http://schemas.microsoft.com/office/drawing/2014/main" id="{BAEFE8FE-A76A-4AF3-BA5F-66BC5E42B64B}"/>
              </a:ext>
            </a:extLst>
          </p:cNvPr>
          <p:cNvSpPr/>
          <p:nvPr/>
        </p:nvSpPr>
        <p:spPr>
          <a:xfrm>
            <a:off x="4078905" y="2999774"/>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15" name="Rectangle 14">
            <a:extLst>
              <a:ext uri="{FF2B5EF4-FFF2-40B4-BE49-F238E27FC236}">
                <a16:creationId xmlns:a16="http://schemas.microsoft.com/office/drawing/2014/main" id="{E14D2ED9-21D0-4FD5-B773-61F948A3BCE9}"/>
              </a:ext>
            </a:extLst>
          </p:cNvPr>
          <p:cNvSpPr/>
          <p:nvPr/>
        </p:nvSpPr>
        <p:spPr>
          <a:xfrm>
            <a:off x="4078905" y="4630711"/>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cxnSp>
        <p:nvCxnSpPr>
          <p:cNvPr id="16" name="Straight Arrow Connector 15">
            <a:extLst>
              <a:ext uri="{FF2B5EF4-FFF2-40B4-BE49-F238E27FC236}">
                <a16:creationId xmlns:a16="http://schemas.microsoft.com/office/drawing/2014/main" id="{163A9B7A-2F77-408F-B113-123924638EDF}"/>
              </a:ext>
            </a:extLst>
          </p:cNvPr>
          <p:cNvCxnSpPr>
            <a:cxnSpLocks/>
          </p:cNvCxnSpPr>
          <p:nvPr/>
        </p:nvCxnSpPr>
        <p:spPr>
          <a:xfrm>
            <a:off x="5115311" y="3926858"/>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2C6726-95DB-49FC-83B3-C45EFB045B79}"/>
              </a:ext>
            </a:extLst>
          </p:cNvPr>
          <p:cNvCxnSpPr>
            <a:cxnSpLocks/>
          </p:cNvCxnSpPr>
          <p:nvPr/>
        </p:nvCxnSpPr>
        <p:spPr>
          <a:xfrm>
            <a:off x="5137396" y="5557795"/>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209707-0C1B-42B9-9A02-25F6FABBCF61}"/>
              </a:ext>
            </a:extLst>
          </p:cNvPr>
          <p:cNvCxnSpPr>
            <a:cxnSpLocks/>
          </p:cNvCxnSpPr>
          <p:nvPr/>
        </p:nvCxnSpPr>
        <p:spPr>
          <a:xfrm>
            <a:off x="5079208" y="2295919"/>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7E368D-6F97-4267-8318-52A6FE794DA9}"/>
              </a:ext>
            </a:extLst>
          </p:cNvPr>
          <p:cNvCxnSpPr>
            <a:cxnSpLocks/>
          </p:cNvCxnSpPr>
          <p:nvPr/>
        </p:nvCxnSpPr>
        <p:spPr>
          <a:xfrm>
            <a:off x="5084668" y="664982"/>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0451E853-A03D-45D2-8DB8-6420B1F89937}"/>
                  </a:ext>
                </a:extLst>
              </p:cNvPr>
              <p:cNvSpPr txBox="1"/>
              <p:nvPr/>
            </p:nvSpPr>
            <p:spPr>
              <a:xfrm>
                <a:off x="5190839" y="878409"/>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22" name="TextBox 21">
                <a:extLst>
                  <a:ext uri="{FF2B5EF4-FFF2-40B4-BE49-F238E27FC236}">
                    <a16:creationId xmlns:a16="http://schemas.microsoft.com/office/drawing/2014/main" id="{0451E853-A03D-45D2-8DB8-6420B1F89937}"/>
                  </a:ext>
                </a:extLst>
              </p:cNvPr>
              <p:cNvSpPr txBox="1">
                <a:spLocks noRot="1" noChangeAspect="1" noMove="1" noResize="1" noEditPoints="1" noAdjustHandles="1" noChangeArrowheads="1" noChangeShapeType="1" noTextEdit="1"/>
              </p:cNvSpPr>
              <p:nvPr/>
            </p:nvSpPr>
            <p:spPr>
              <a:xfrm>
                <a:off x="5190839" y="878409"/>
                <a:ext cx="522194" cy="276999"/>
              </a:xfrm>
              <a:prstGeom prst="rect">
                <a:avLst/>
              </a:prstGeom>
              <a:blipFill>
                <a:blip r:embed="rId6"/>
                <a:stretch>
                  <a:fillRect l="-9524" r="-2381"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84D2F53F-A9C2-4EB4-B8C2-256B3D91FEB5}"/>
                  </a:ext>
                </a:extLst>
              </p:cNvPr>
              <p:cNvSpPr txBox="1"/>
              <p:nvPr/>
            </p:nvSpPr>
            <p:spPr>
              <a:xfrm>
                <a:off x="5201049" y="2509346"/>
                <a:ext cx="302583"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23" name="TextBox 22">
                <a:extLst>
                  <a:ext uri="{FF2B5EF4-FFF2-40B4-BE49-F238E27FC236}">
                    <a16:creationId xmlns:a16="http://schemas.microsoft.com/office/drawing/2014/main" id="{84D2F53F-A9C2-4EB4-B8C2-256B3D91FEB5}"/>
                  </a:ext>
                </a:extLst>
              </p:cNvPr>
              <p:cNvSpPr txBox="1">
                <a:spLocks noRot="1" noChangeAspect="1" noMove="1" noResize="1" noEditPoints="1" noAdjustHandles="1" noChangeArrowheads="1" noChangeShapeType="1" noTextEdit="1"/>
              </p:cNvSpPr>
              <p:nvPr/>
            </p:nvSpPr>
            <p:spPr>
              <a:xfrm>
                <a:off x="5201049" y="2509346"/>
                <a:ext cx="302583" cy="276999"/>
              </a:xfrm>
              <a:prstGeom prst="rect">
                <a:avLst/>
              </a:prstGeom>
              <a:blipFill>
                <a:blip r:embed="rId7"/>
                <a:stretch>
                  <a:fillRect l="-16667"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A6584532-27C6-4C93-BDC1-1658FD2F9A72}"/>
                  </a:ext>
                </a:extLst>
              </p:cNvPr>
              <p:cNvSpPr txBox="1"/>
              <p:nvPr/>
            </p:nvSpPr>
            <p:spPr>
              <a:xfrm>
                <a:off x="5201048" y="4140285"/>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24" name="TextBox 23">
                <a:extLst>
                  <a:ext uri="{FF2B5EF4-FFF2-40B4-BE49-F238E27FC236}">
                    <a16:creationId xmlns:a16="http://schemas.microsoft.com/office/drawing/2014/main" id="{A6584532-27C6-4C93-BDC1-1658FD2F9A72}"/>
                  </a:ext>
                </a:extLst>
              </p:cNvPr>
              <p:cNvSpPr txBox="1">
                <a:spLocks noRot="1" noChangeAspect="1" noMove="1" noResize="1" noEditPoints="1" noAdjustHandles="1" noChangeArrowheads="1" noChangeShapeType="1" noTextEdit="1"/>
              </p:cNvSpPr>
              <p:nvPr/>
            </p:nvSpPr>
            <p:spPr>
              <a:xfrm>
                <a:off x="5201048" y="4140285"/>
                <a:ext cx="522194" cy="276999"/>
              </a:xfrm>
              <a:prstGeom prst="rect">
                <a:avLst/>
              </a:prstGeom>
              <a:blipFill>
                <a:blip r:embed="rId8"/>
                <a:stretch>
                  <a:fillRect l="-9524"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A11CAE6-3E5F-4642-A016-245E8434168D}"/>
                  </a:ext>
                </a:extLst>
              </p:cNvPr>
              <p:cNvSpPr txBox="1"/>
              <p:nvPr/>
            </p:nvSpPr>
            <p:spPr>
              <a:xfrm>
                <a:off x="5242535" y="5737443"/>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sub>
                      </m:sSub>
                    </m:oMath>
                  </m:oMathPara>
                </a14:m>
                <a:endParaRPr lang="en-US" dirty="0">
                  <a:solidFill>
                    <a:prstClr val="black"/>
                  </a:solidFill>
                  <a:latin typeface="Calibri"/>
                </a:endParaRPr>
              </a:p>
            </p:txBody>
          </p:sp>
        </mc:Choice>
        <mc:Fallback>
          <p:sp>
            <p:nvSpPr>
              <p:cNvPr id="25" name="TextBox 24">
                <a:extLst>
                  <a:ext uri="{FF2B5EF4-FFF2-40B4-BE49-F238E27FC236}">
                    <a16:creationId xmlns:a16="http://schemas.microsoft.com/office/drawing/2014/main" id="{1A11CAE6-3E5F-4642-A016-245E8434168D}"/>
                  </a:ext>
                </a:extLst>
              </p:cNvPr>
              <p:cNvSpPr txBox="1">
                <a:spLocks noRot="1" noChangeAspect="1" noMove="1" noResize="1" noEditPoints="1" noAdjustHandles="1" noChangeArrowheads="1" noChangeShapeType="1" noTextEdit="1"/>
              </p:cNvSpPr>
              <p:nvPr/>
            </p:nvSpPr>
            <p:spPr>
              <a:xfrm>
                <a:off x="5242535" y="5737443"/>
                <a:ext cx="522194" cy="276999"/>
              </a:xfrm>
              <a:prstGeom prst="rect">
                <a:avLst/>
              </a:prstGeom>
              <a:blipFill>
                <a:blip r:embed="rId9"/>
                <a:stretch>
                  <a:fillRect l="-9524" r="-2381" b="-8696"/>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441A089C-F27B-4754-9FDF-478857FD2583}"/>
              </a:ext>
            </a:extLst>
          </p:cNvPr>
          <p:cNvCxnSpPr/>
          <p:nvPr/>
        </p:nvCxnSpPr>
        <p:spPr>
          <a:xfrm flipV="1">
            <a:off x="5512566" y="1784237"/>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49CE99-6835-4C61-BAD9-18A6A9393489}"/>
              </a:ext>
            </a:extLst>
          </p:cNvPr>
          <p:cNvCxnSpPr/>
          <p:nvPr/>
        </p:nvCxnSpPr>
        <p:spPr>
          <a:xfrm flipV="1">
            <a:off x="5512566" y="3465669"/>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3717AC-7D3F-48AA-8A30-CD1397910103}"/>
              </a:ext>
            </a:extLst>
          </p:cNvPr>
          <p:cNvCxnSpPr/>
          <p:nvPr/>
        </p:nvCxnSpPr>
        <p:spPr>
          <a:xfrm flipV="1">
            <a:off x="5512566" y="5085447"/>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5DA00849-A7E0-43DA-BC61-AA9BC82DD953}"/>
                  </a:ext>
                </a:extLst>
              </p:cNvPr>
              <p:cNvSpPr/>
              <p:nvPr/>
            </p:nvSpPr>
            <p:spPr>
              <a:xfrm>
                <a:off x="9073408" y="1625982"/>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𝑦</m:t>
                          </m:r>
                        </m:e>
                        <m:sub>
                          <m:r>
                            <a:rPr lang="en-US" i="1" dirty="0">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29" name="Rectangle 28">
                <a:extLst>
                  <a:ext uri="{FF2B5EF4-FFF2-40B4-BE49-F238E27FC236}">
                    <a16:creationId xmlns:a16="http://schemas.microsoft.com/office/drawing/2014/main" id="{5DA00849-A7E0-43DA-BC61-AA9BC82DD953}"/>
                  </a:ext>
                </a:extLst>
              </p:cNvPr>
              <p:cNvSpPr>
                <a:spLocks noRot="1" noChangeAspect="1" noMove="1" noResize="1" noEditPoints="1" noAdjustHandles="1" noChangeArrowheads="1" noChangeShapeType="1" noTextEdit="1"/>
              </p:cNvSpPr>
              <p:nvPr/>
            </p:nvSpPr>
            <p:spPr>
              <a:xfrm>
                <a:off x="9073408" y="1625982"/>
                <a:ext cx="1138843" cy="316511"/>
              </a:xfrm>
              <a:prstGeom prst="rect">
                <a:avLst/>
              </a:prstGeom>
              <a:blipFill>
                <a:blip r:embed="rId10"/>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ED4A34AD-6589-4BE4-A34A-9BA0966B0138}"/>
                  </a:ext>
                </a:extLst>
              </p:cNvPr>
              <p:cNvSpPr/>
              <p:nvPr/>
            </p:nvSpPr>
            <p:spPr>
              <a:xfrm>
                <a:off x="9073408" y="3296254"/>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𝑦</m:t>
                          </m:r>
                        </m:e>
                        <m:sub>
                          <m:r>
                            <a:rPr lang="en-US" i="1" dirty="0">
                              <a:solidFill>
                                <a:prstClr val="black"/>
                              </a:solidFill>
                              <a:latin typeface="Cambria Math" panose="02040503050406030204" pitchFamily="18" charset="0"/>
                            </a:rPr>
                            <m:t>𝑛</m:t>
                          </m:r>
                          <m:r>
                            <a:rPr lang="en-US" i="1" dirty="0">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30" name="Rectangle 29">
                <a:extLst>
                  <a:ext uri="{FF2B5EF4-FFF2-40B4-BE49-F238E27FC236}">
                    <a16:creationId xmlns:a16="http://schemas.microsoft.com/office/drawing/2014/main" id="{ED4A34AD-6589-4BE4-A34A-9BA0966B0138}"/>
                  </a:ext>
                </a:extLst>
              </p:cNvPr>
              <p:cNvSpPr>
                <a:spLocks noRot="1" noChangeAspect="1" noMove="1" noResize="1" noEditPoints="1" noAdjustHandles="1" noChangeArrowheads="1" noChangeShapeType="1" noTextEdit="1"/>
              </p:cNvSpPr>
              <p:nvPr/>
            </p:nvSpPr>
            <p:spPr>
              <a:xfrm>
                <a:off x="9073408" y="3296254"/>
                <a:ext cx="1138843" cy="316511"/>
              </a:xfrm>
              <a:prstGeom prst="rect">
                <a:avLst/>
              </a:prstGeom>
              <a:blipFill>
                <a:blip r:embed="rId11"/>
                <a:stretch>
                  <a:fillRect b="-11111"/>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B07BC481-37A5-4156-8F3C-4A4087197608}"/>
                  </a:ext>
                </a:extLst>
              </p:cNvPr>
              <p:cNvSpPr/>
              <p:nvPr/>
            </p:nvSpPr>
            <p:spPr>
              <a:xfrm>
                <a:off x="9073408" y="4927193"/>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𝑦</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sub>
                      </m:sSub>
                    </m:oMath>
                  </m:oMathPara>
                </a14:m>
                <a:endParaRPr lang="en-US" dirty="0">
                  <a:solidFill>
                    <a:prstClr val="black"/>
                  </a:solidFill>
                  <a:latin typeface="Calibri"/>
                </a:endParaRPr>
              </a:p>
            </p:txBody>
          </p:sp>
        </mc:Choice>
        <mc:Fallback>
          <p:sp>
            <p:nvSpPr>
              <p:cNvPr id="31" name="Rectangle 30">
                <a:extLst>
                  <a:ext uri="{FF2B5EF4-FFF2-40B4-BE49-F238E27FC236}">
                    <a16:creationId xmlns:a16="http://schemas.microsoft.com/office/drawing/2014/main" id="{B07BC481-37A5-4156-8F3C-4A4087197608}"/>
                  </a:ext>
                </a:extLst>
              </p:cNvPr>
              <p:cNvSpPr>
                <a:spLocks noRot="1" noChangeAspect="1" noMove="1" noResize="1" noEditPoints="1" noAdjustHandles="1" noChangeArrowheads="1" noChangeShapeType="1" noTextEdit="1"/>
              </p:cNvSpPr>
              <p:nvPr/>
            </p:nvSpPr>
            <p:spPr>
              <a:xfrm>
                <a:off x="9073408" y="4927193"/>
                <a:ext cx="1138843" cy="316511"/>
              </a:xfrm>
              <a:prstGeom prst="rect">
                <a:avLst/>
              </a:prstGeom>
              <a:blipFill>
                <a:blip r:embed="rId12"/>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B0781FBD-0550-43AC-9F48-AA828ABA8D19}"/>
                  </a:ext>
                </a:extLst>
              </p:cNvPr>
              <p:cNvSpPr txBox="1"/>
              <p:nvPr/>
            </p:nvSpPr>
            <p:spPr>
              <a:xfrm>
                <a:off x="5889265" y="1380382"/>
                <a:ext cx="302583"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32" name="TextBox 31">
                <a:extLst>
                  <a:ext uri="{FF2B5EF4-FFF2-40B4-BE49-F238E27FC236}">
                    <a16:creationId xmlns:a16="http://schemas.microsoft.com/office/drawing/2014/main" id="{B0781FBD-0550-43AC-9F48-AA828ABA8D19}"/>
                  </a:ext>
                </a:extLst>
              </p:cNvPr>
              <p:cNvSpPr txBox="1">
                <a:spLocks noRot="1" noChangeAspect="1" noMove="1" noResize="1" noEditPoints="1" noAdjustHandles="1" noChangeArrowheads="1" noChangeShapeType="1" noTextEdit="1"/>
              </p:cNvSpPr>
              <p:nvPr/>
            </p:nvSpPr>
            <p:spPr>
              <a:xfrm>
                <a:off x="5889265" y="1380382"/>
                <a:ext cx="302583" cy="276999"/>
              </a:xfrm>
              <a:prstGeom prst="rect">
                <a:avLst/>
              </a:prstGeom>
              <a:blipFill>
                <a:blip r:embed="rId13"/>
                <a:stretch>
                  <a:fillRect l="-16000" b="-4348"/>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33471212-2362-43F0-BB7D-B5056BAC64B0}"/>
              </a:ext>
            </a:extLst>
          </p:cNvPr>
          <p:cNvPicPr>
            <a:picLocks noChangeAspect="1"/>
          </p:cNvPicPr>
          <p:nvPr/>
        </p:nvPicPr>
        <p:blipFill>
          <a:blip r:embed="rId14"/>
          <a:stretch>
            <a:fillRect/>
          </a:stretch>
        </p:blipFill>
        <p:spPr>
          <a:xfrm>
            <a:off x="5668622" y="4727939"/>
            <a:ext cx="603556" cy="323116"/>
          </a:xfrm>
          <a:prstGeom prst="rect">
            <a:avLst/>
          </a:prstGeom>
        </p:spPr>
      </p:pic>
      <mc:AlternateContent xmlns:mc="http://schemas.openxmlformats.org/markup-compatibility/2006">
        <mc:Choice xmlns:a14="http://schemas.microsoft.com/office/drawing/2010/main" Requires="a14">
          <p:sp>
            <p:nvSpPr>
              <p:cNvPr id="34" name="TextBox 33">
                <a:extLst>
                  <a:ext uri="{FF2B5EF4-FFF2-40B4-BE49-F238E27FC236}">
                    <a16:creationId xmlns:a16="http://schemas.microsoft.com/office/drawing/2014/main" id="{19C70C90-7D18-4471-9C2D-10E291121B27}"/>
                  </a:ext>
                </a:extLst>
              </p:cNvPr>
              <p:cNvSpPr txBox="1"/>
              <p:nvPr/>
            </p:nvSpPr>
            <p:spPr>
              <a:xfrm>
                <a:off x="5790665" y="3127017"/>
                <a:ext cx="522194"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h</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34" name="TextBox 33">
                <a:extLst>
                  <a:ext uri="{FF2B5EF4-FFF2-40B4-BE49-F238E27FC236}">
                    <a16:creationId xmlns:a16="http://schemas.microsoft.com/office/drawing/2014/main" id="{19C70C90-7D18-4471-9C2D-10E291121B27}"/>
                  </a:ext>
                </a:extLst>
              </p:cNvPr>
              <p:cNvSpPr txBox="1">
                <a:spLocks noRot="1" noChangeAspect="1" noMove="1" noResize="1" noEditPoints="1" noAdjustHandles="1" noChangeArrowheads="1" noChangeShapeType="1" noTextEdit="1"/>
              </p:cNvSpPr>
              <p:nvPr/>
            </p:nvSpPr>
            <p:spPr>
              <a:xfrm>
                <a:off x="5790665" y="3127017"/>
                <a:ext cx="522194" cy="276999"/>
              </a:xfrm>
              <a:prstGeom prst="rect">
                <a:avLst/>
              </a:prstGeom>
              <a:blipFill>
                <a:blip r:embed="rId15"/>
                <a:stretch>
                  <a:fillRect l="-12195" r="-2439" b="-13043"/>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285E1B2D-4CA3-4A58-8D99-A1BAB62EBB26}"/>
              </a:ext>
            </a:extLst>
          </p:cNvPr>
          <p:cNvSpPr/>
          <p:nvPr/>
        </p:nvSpPr>
        <p:spPr>
          <a:xfrm>
            <a:off x="6576157" y="1360142"/>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36" name="Rectangle 35">
            <a:extLst>
              <a:ext uri="{FF2B5EF4-FFF2-40B4-BE49-F238E27FC236}">
                <a16:creationId xmlns:a16="http://schemas.microsoft.com/office/drawing/2014/main" id="{12BAD84F-C9C4-4385-8073-452BA128AD04}"/>
              </a:ext>
            </a:extLst>
          </p:cNvPr>
          <p:cNvSpPr/>
          <p:nvPr/>
        </p:nvSpPr>
        <p:spPr>
          <a:xfrm>
            <a:off x="6576157" y="2991081"/>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sp>
        <p:nvSpPr>
          <p:cNvPr id="37" name="Rectangle 36">
            <a:extLst>
              <a:ext uri="{FF2B5EF4-FFF2-40B4-BE49-F238E27FC236}">
                <a16:creationId xmlns:a16="http://schemas.microsoft.com/office/drawing/2014/main" id="{8C619353-562C-4284-848E-B5364735E249}"/>
              </a:ext>
            </a:extLst>
          </p:cNvPr>
          <p:cNvSpPr/>
          <p:nvPr/>
        </p:nvSpPr>
        <p:spPr>
          <a:xfrm>
            <a:off x="6576157" y="4622019"/>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39">
              <a:defRPr/>
            </a:pPr>
            <a:endParaRPr lang="en-US">
              <a:solidFill>
                <a:prstClr val="white"/>
              </a:solidFill>
              <a:latin typeface="Calibri"/>
            </a:endParaRPr>
          </a:p>
        </p:txBody>
      </p:sp>
      <p:cxnSp>
        <p:nvCxnSpPr>
          <p:cNvPr id="38" name="Straight Arrow Connector 37">
            <a:extLst>
              <a:ext uri="{FF2B5EF4-FFF2-40B4-BE49-F238E27FC236}">
                <a16:creationId xmlns:a16="http://schemas.microsoft.com/office/drawing/2014/main" id="{A99041A3-456B-4C6C-8689-DBF3C52BAB83}"/>
              </a:ext>
            </a:extLst>
          </p:cNvPr>
          <p:cNvCxnSpPr/>
          <p:nvPr/>
        </p:nvCxnSpPr>
        <p:spPr>
          <a:xfrm flipV="1">
            <a:off x="7983940" y="1794237"/>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3C0025-9282-4110-8FA1-B81DC0458E0A}"/>
              </a:ext>
            </a:extLst>
          </p:cNvPr>
          <p:cNvCxnSpPr/>
          <p:nvPr/>
        </p:nvCxnSpPr>
        <p:spPr>
          <a:xfrm flipV="1">
            <a:off x="7983940" y="3475671"/>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8F285C-1C14-4663-AE6C-DC0F75C7E881}"/>
              </a:ext>
            </a:extLst>
          </p:cNvPr>
          <p:cNvCxnSpPr/>
          <p:nvPr/>
        </p:nvCxnSpPr>
        <p:spPr>
          <a:xfrm flipV="1">
            <a:off x="7983940" y="5095448"/>
            <a:ext cx="1055977"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754F06-03AF-4944-B4DB-33041A3E7082}"/>
              </a:ext>
            </a:extLst>
          </p:cNvPr>
          <p:cNvSpPr txBox="1"/>
          <p:nvPr/>
        </p:nvSpPr>
        <p:spPr>
          <a:xfrm>
            <a:off x="8762974" y="645602"/>
            <a:ext cx="1759712" cy="646331"/>
          </a:xfrm>
          <a:prstGeom prst="rect">
            <a:avLst/>
          </a:prstGeom>
          <a:noFill/>
        </p:spPr>
        <p:txBody>
          <a:bodyPr wrap="none" rtlCol="0">
            <a:spAutoFit/>
          </a:bodyPr>
          <a:lstStyle/>
          <a:p>
            <a:pPr algn="ctr" defTabSz="609539">
              <a:defRPr/>
            </a:pPr>
            <a:r>
              <a:rPr lang="en-US" dirty="0">
                <a:solidFill>
                  <a:prstClr val="black"/>
                </a:solidFill>
                <a:latin typeface="Calibri"/>
              </a:rPr>
              <a:t>Model-Predicted</a:t>
            </a:r>
          </a:p>
          <a:p>
            <a:pPr algn="ctr" defTabSz="609539">
              <a:defRPr/>
            </a:pPr>
            <a:r>
              <a:rPr lang="en-US" dirty="0">
                <a:solidFill>
                  <a:prstClr val="black"/>
                </a:solidFill>
                <a:latin typeface="Calibri"/>
              </a:rPr>
              <a:t>PHI Status</a:t>
            </a:r>
          </a:p>
        </p:txBody>
      </p:sp>
      <p:sp>
        <p:nvSpPr>
          <p:cNvPr id="42" name="TextBox 41">
            <a:extLst>
              <a:ext uri="{FF2B5EF4-FFF2-40B4-BE49-F238E27FC236}">
                <a16:creationId xmlns:a16="http://schemas.microsoft.com/office/drawing/2014/main" id="{D4D7C1FA-FDD5-468F-8916-5C72B42100B4}"/>
              </a:ext>
            </a:extLst>
          </p:cNvPr>
          <p:cNvSpPr txBox="1"/>
          <p:nvPr/>
        </p:nvSpPr>
        <p:spPr>
          <a:xfrm>
            <a:off x="6804050" y="1573160"/>
            <a:ext cx="951992" cy="369332"/>
          </a:xfrm>
          <a:prstGeom prst="rect">
            <a:avLst/>
          </a:prstGeom>
          <a:noFill/>
        </p:spPr>
        <p:txBody>
          <a:bodyPr wrap="none" rtlCol="0">
            <a:spAutoFit/>
          </a:bodyPr>
          <a:lstStyle/>
          <a:p>
            <a:pPr algn="ctr" defTabSz="609539">
              <a:defRPr/>
            </a:pPr>
            <a:r>
              <a:rPr lang="en-US" dirty="0" err="1">
                <a:solidFill>
                  <a:prstClr val="black"/>
                </a:solidFill>
                <a:latin typeface="Calibri"/>
              </a:rPr>
              <a:t>Softmax</a:t>
            </a:r>
            <a:endParaRPr lang="en-US" dirty="0">
              <a:solidFill>
                <a:prstClr val="black"/>
              </a:solidFill>
              <a:latin typeface="Calibri"/>
            </a:endParaRPr>
          </a:p>
        </p:txBody>
      </p:sp>
      <p:sp>
        <p:nvSpPr>
          <p:cNvPr id="43" name="TextBox 42">
            <a:extLst>
              <a:ext uri="{FF2B5EF4-FFF2-40B4-BE49-F238E27FC236}">
                <a16:creationId xmlns:a16="http://schemas.microsoft.com/office/drawing/2014/main" id="{17D5632B-1893-4C7A-9A9A-19AAE8AD31E0}"/>
              </a:ext>
            </a:extLst>
          </p:cNvPr>
          <p:cNvSpPr txBox="1"/>
          <p:nvPr/>
        </p:nvSpPr>
        <p:spPr>
          <a:xfrm>
            <a:off x="6804713" y="3285405"/>
            <a:ext cx="951992" cy="369332"/>
          </a:xfrm>
          <a:prstGeom prst="rect">
            <a:avLst/>
          </a:prstGeom>
          <a:noFill/>
        </p:spPr>
        <p:txBody>
          <a:bodyPr wrap="none" rtlCol="0">
            <a:spAutoFit/>
          </a:bodyPr>
          <a:lstStyle/>
          <a:p>
            <a:pPr algn="ctr" defTabSz="609539">
              <a:defRPr/>
            </a:pPr>
            <a:r>
              <a:rPr lang="en-US" dirty="0" err="1">
                <a:solidFill>
                  <a:prstClr val="black"/>
                </a:solidFill>
                <a:latin typeface="Calibri"/>
              </a:rPr>
              <a:t>Softmax</a:t>
            </a:r>
            <a:endParaRPr lang="en-US" dirty="0">
              <a:solidFill>
                <a:prstClr val="black"/>
              </a:solidFill>
              <a:latin typeface="Calibri"/>
            </a:endParaRPr>
          </a:p>
        </p:txBody>
      </p:sp>
      <p:sp>
        <p:nvSpPr>
          <p:cNvPr id="44" name="TextBox 43">
            <a:extLst>
              <a:ext uri="{FF2B5EF4-FFF2-40B4-BE49-F238E27FC236}">
                <a16:creationId xmlns:a16="http://schemas.microsoft.com/office/drawing/2014/main" id="{C328EDF9-4641-49A3-9942-36FDE5A103C9}"/>
              </a:ext>
            </a:extLst>
          </p:cNvPr>
          <p:cNvSpPr txBox="1"/>
          <p:nvPr/>
        </p:nvSpPr>
        <p:spPr>
          <a:xfrm>
            <a:off x="6785538" y="4900780"/>
            <a:ext cx="951992" cy="369332"/>
          </a:xfrm>
          <a:prstGeom prst="rect">
            <a:avLst/>
          </a:prstGeom>
          <a:noFill/>
        </p:spPr>
        <p:txBody>
          <a:bodyPr wrap="none" rtlCol="0">
            <a:spAutoFit/>
          </a:bodyPr>
          <a:lstStyle/>
          <a:p>
            <a:pPr algn="ctr" defTabSz="609539">
              <a:defRPr/>
            </a:pPr>
            <a:r>
              <a:rPr lang="en-US" dirty="0" err="1">
                <a:solidFill>
                  <a:prstClr val="black"/>
                </a:solidFill>
                <a:latin typeface="Calibri"/>
              </a:rPr>
              <a:t>Softmax</a:t>
            </a:r>
            <a:endParaRPr lang="en-US" dirty="0">
              <a:solidFill>
                <a:prstClr val="black"/>
              </a:solidFill>
              <a:latin typeface="Calibri"/>
            </a:endParaRPr>
          </a:p>
        </p:txBody>
      </p:sp>
      <p:sp>
        <p:nvSpPr>
          <p:cNvPr id="45" name="TextBox 44">
            <a:extLst>
              <a:ext uri="{FF2B5EF4-FFF2-40B4-BE49-F238E27FC236}">
                <a16:creationId xmlns:a16="http://schemas.microsoft.com/office/drawing/2014/main" id="{080C6AA0-F4F8-4BC0-BCCF-3B37227AFB27}"/>
              </a:ext>
            </a:extLst>
          </p:cNvPr>
          <p:cNvSpPr txBox="1"/>
          <p:nvPr/>
        </p:nvSpPr>
        <p:spPr>
          <a:xfrm>
            <a:off x="4249765" y="1500518"/>
            <a:ext cx="994055" cy="646331"/>
          </a:xfrm>
          <a:prstGeom prst="rect">
            <a:avLst/>
          </a:prstGeom>
          <a:noFill/>
        </p:spPr>
        <p:txBody>
          <a:bodyPr wrap="none" rtlCol="0">
            <a:spAutoFit/>
          </a:bodyPr>
          <a:lstStyle/>
          <a:p>
            <a:pPr algn="ctr" defTabSz="609539">
              <a:defRPr/>
            </a:pPr>
            <a:r>
              <a:rPr lang="en-US" dirty="0">
                <a:solidFill>
                  <a:prstClr val="black"/>
                </a:solidFill>
                <a:latin typeface="Calibri"/>
              </a:rPr>
              <a:t>Neural</a:t>
            </a:r>
          </a:p>
          <a:p>
            <a:pPr algn="ctr" defTabSz="609539">
              <a:defRPr/>
            </a:pPr>
            <a:r>
              <a:rPr lang="en-US" dirty="0">
                <a:solidFill>
                  <a:prstClr val="black"/>
                </a:solidFill>
                <a:latin typeface="Calibri"/>
              </a:rPr>
              <a:t>Network</a:t>
            </a:r>
          </a:p>
        </p:txBody>
      </p:sp>
      <p:sp>
        <p:nvSpPr>
          <p:cNvPr id="46" name="TextBox 45">
            <a:extLst>
              <a:ext uri="{FF2B5EF4-FFF2-40B4-BE49-F238E27FC236}">
                <a16:creationId xmlns:a16="http://schemas.microsoft.com/office/drawing/2014/main" id="{BE90ECD5-D9DE-483B-BA30-625F968CBC54}"/>
              </a:ext>
            </a:extLst>
          </p:cNvPr>
          <p:cNvSpPr txBox="1"/>
          <p:nvPr/>
        </p:nvSpPr>
        <p:spPr>
          <a:xfrm>
            <a:off x="4304287" y="3127017"/>
            <a:ext cx="994055" cy="646331"/>
          </a:xfrm>
          <a:prstGeom prst="rect">
            <a:avLst/>
          </a:prstGeom>
          <a:noFill/>
        </p:spPr>
        <p:txBody>
          <a:bodyPr wrap="none" rtlCol="0">
            <a:spAutoFit/>
          </a:bodyPr>
          <a:lstStyle/>
          <a:p>
            <a:pPr algn="ctr" defTabSz="609539">
              <a:defRPr/>
            </a:pPr>
            <a:r>
              <a:rPr lang="en-US" dirty="0">
                <a:solidFill>
                  <a:prstClr val="black"/>
                </a:solidFill>
                <a:latin typeface="Calibri"/>
              </a:rPr>
              <a:t>Neural</a:t>
            </a:r>
          </a:p>
          <a:p>
            <a:pPr algn="ctr" defTabSz="609539">
              <a:defRPr/>
            </a:pPr>
            <a:r>
              <a:rPr lang="en-US" dirty="0">
                <a:solidFill>
                  <a:prstClr val="black"/>
                </a:solidFill>
                <a:latin typeface="Calibri"/>
              </a:rPr>
              <a:t>Network</a:t>
            </a:r>
          </a:p>
        </p:txBody>
      </p:sp>
      <p:sp>
        <p:nvSpPr>
          <p:cNvPr id="47" name="TextBox 46">
            <a:extLst>
              <a:ext uri="{FF2B5EF4-FFF2-40B4-BE49-F238E27FC236}">
                <a16:creationId xmlns:a16="http://schemas.microsoft.com/office/drawing/2014/main" id="{E97653DD-6C3D-4BCF-AD1C-9C8EC441708C}"/>
              </a:ext>
            </a:extLst>
          </p:cNvPr>
          <p:cNvSpPr txBox="1"/>
          <p:nvPr/>
        </p:nvSpPr>
        <p:spPr>
          <a:xfrm>
            <a:off x="4325307" y="4760041"/>
            <a:ext cx="994055" cy="646331"/>
          </a:xfrm>
          <a:prstGeom prst="rect">
            <a:avLst/>
          </a:prstGeom>
          <a:noFill/>
        </p:spPr>
        <p:txBody>
          <a:bodyPr wrap="none" rtlCol="0">
            <a:spAutoFit/>
          </a:bodyPr>
          <a:lstStyle/>
          <a:p>
            <a:pPr algn="ctr" defTabSz="609539">
              <a:defRPr/>
            </a:pPr>
            <a:r>
              <a:rPr lang="en-US" dirty="0">
                <a:solidFill>
                  <a:prstClr val="black"/>
                </a:solidFill>
                <a:latin typeface="Calibri"/>
              </a:rPr>
              <a:t>Neural</a:t>
            </a:r>
          </a:p>
          <a:p>
            <a:pPr algn="ctr" defTabSz="609539">
              <a:defRPr/>
            </a:pPr>
            <a:r>
              <a:rPr lang="en-US" dirty="0">
                <a:solidFill>
                  <a:prstClr val="black"/>
                </a:solidFill>
                <a:latin typeface="Calibri"/>
              </a:rPr>
              <a:t>Network</a:t>
            </a:r>
          </a:p>
        </p:txBody>
      </p:sp>
      <p:sp>
        <p:nvSpPr>
          <p:cNvPr id="48" name="Title 1">
            <a:extLst>
              <a:ext uri="{FF2B5EF4-FFF2-40B4-BE49-F238E27FC236}">
                <a16:creationId xmlns:a16="http://schemas.microsoft.com/office/drawing/2014/main" id="{3994E75F-5397-474A-8BB9-795FF4E88158}"/>
              </a:ext>
            </a:extLst>
          </p:cNvPr>
          <p:cNvSpPr txBox="1">
            <a:spLocks/>
          </p:cNvSpPr>
          <p:nvPr/>
        </p:nvSpPr>
        <p:spPr>
          <a:xfrm>
            <a:off x="483999" y="-329563"/>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pPr defTabSz="1219170">
              <a:defRPr/>
            </a:pPr>
            <a:r>
              <a:rPr lang="en-US" sz="4267" dirty="0">
                <a:solidFill>
                  <a:srgbClr val="1F497D"/>
                </a:solidFill>
              </a:rPr>
              <a:t>…Specifically, an LSTM</a:t>
            </a:r>
          </a:p>
        </p:txBody>
      </p:sp>
      <p:cxnSp>
        <p:nvCxnSpPr>
          <p:cNvPr id="58" name="Straight Arrow Connector 57">
            <a:extLst>
              <a:ext uri="{FF2B5EF4-FFF2-40B4-BE49-F238E27FC236}">
                <a16:creationId xmlns:a16="http://schemas.microsoft.com/office/drawing/2014/main" id="{1D5C7EB0-66D4-9D41-8B25-D4C8A8068541}"/>
              </a:ext>
            </a:extLst>
          </p:cNvPr>
          <p:cNvCxnSpPr>
            <a:cxnSpLocks/>
          </p:cNvCxnSpPr>
          <p:nvPr/>
        </p:nvCxnSpPr>
        <p:spPr>
          <a:xfrm>
            <a:off x="4247085" y="3926853"/>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274C6D-F592-3241-ACD8-1A9E877BA32B}"/>
              </a:ext>
            </a:extLst>
          </p:cNvPr>
          <p:cNvCxnSpPr>
            <a:cxnSpLocks/>
          </p:cNvCxnSpPr>
          <p:nvPr/>
        </p:nvCxnSpPr>
        <p:spPr>
          <a:xfrm>
            <a:off x="4269171" y="5557790"/>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4CEB96A-FE22-BF42-B901-DB3E679B90BE}"/>
              </a:ext>
            </a:extLst>
          </p:cNvPr>
          <p:cNvCxnSpPr>
            <a:cxnSpLocks/>
          </p:cNvCxnSpPr>
          <p:nvPr/>
        </p:nvCxnSpPr>
        <p:spPr>
          <a:xfrm>
            <a:off x="4210983" y="2295914"/>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AA06CB2-8913-7E42-9B6F-9F4D6DDB30F8}"/>
              </a:ext>
            </a:extLst>
          </p:cNvPr>
          <p:cNvCxnSpPr>
            <a:cxnSpLocks/>
          </p:cNvCxnSpPr>
          <p:nvPr/>
        </p:nvCxnSpPr>
        <p:spPr>
          <a:xfrm>
            <a:off x="4216443" y="664977"/>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03511D5F-F0A6-CA40-BCC3-E78605E876B0}"/>
                  </a:ext>
                </a:extLst>
              </p:cNvPr>
              <p:cNvSpPr txBox="1"/>
              <p:nvPr/>
            </p:nvSpPr>
            <p:spPr>
              <a:xfrm>
                <a:off x="4322614" y="878403"/>
                <a:ext cx="494110"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62" name="TextBox 61">
                <a:extLst>
                  <a:ext uri="{FF2B5EF4-FFF2-40B4-BE49-F238E27FC236}">
                    <a16:creationId xmlns:a16="http://schemas.microsoft.com/office/drawing/2014/main" id="{03511D5F-F0A6-CA40-BCC3-E78605E876B0}"/>
                  </a:ext>
                </a:extLst>
              </p:cNvPr>
              <p:cNvSpPr txBox="1">
                <a:spLocks noRot="1" noChangeAspect="1" noMove="1" noResize="1" noEditPoints="1" noAdjustHandles="1" noChangeArrowheads="1" noChangeShapeType="1" noTextEdit="1"/>
              </p:cNvSpPr>
              <p:nvPr/>
            </p:nvSpPr>
            <p:spPr>
              <a:xfrm>
                <a:off x="4322614" y="878403"/>
                <a:ext cx="494110" cy="276999"/>
              </a:xfrm>
              <a:prstGeom prst="rect">
                <a:avLst/>
              </a:prstGeom>
              <a:blipFill>
                <a:blip r:embed="rId16"/>
                <a:stretch>
                  <a:fillRect l="-5000" r="-2500"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FAFF8F9-E4F7-BF46-A6C0-12F4A7924871}"/>
                  </a:ext>
                </a:extLst>
              </p:cNvPr>
              <p:cNvSpPr txBox="1"/>
              <p:nvPr/>
            </p:nvSpPr>
            <p:spPr>
              <a:xfrm>
                <a:off x="4332823" y="2509341"/>
                <a:ext cx="274498"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𝑛</m:t>
                          </m:r>
                        </m:sub>
                      </m:sSub>
                    </m:oMath>
                  </m:oMathPara>
                </a14:m>
                <a:endParaRPr lang="en-US" dirty="0">
                  <a:solidFill>
                    <a:prstClr val="black"/>
                  </a:solidFill>
                  <a:latin typeface="Calibri"/>
                </a:endParaRPr>
              </a:p>
            </p:txBody>
          </p:sp>
        </mc:Choice>
        <mc:Fallback>
          <p:sp>
            <p:nvSpPr>
              <p:cNvPr id="63" name="TextBox 62">
                <a:extLst>
                  <a:ext uri="{FF2B5EF4-FFF2-40B4-BE49-F238E27FC236}">
                    <a16:creationId xmlns:a16="http://schemas.microsoft.com/office/drawing/2014/main" id="{3FAFF8F9-E4F7-BF46-A6C0-12F4A7924871}"/>
                  </a:ext>
                </a:extLst>
              </p:cNvPr>
              <p:cNvSpPr txBox="1">
                <a:spLocks noRot="1" noChangeAspect="1" noMove="1" noResize="1" noEditPoints="1" noAdjustHandles="1" noChangeArrowheads="1" noChangeShapeType="1" noTextEdit="1"/>
              </p:cNvSpPr>
              <p:nvPr/>
            </p:nvSpPr>
            <p:spPr>
              <a:xfrm>
                <a:off x="4332823" y="2509341"/>
                <a:ext cx="274498" cy="276999"/>
              </a:xfrm>
              <a:prstGeom prst="rect">
                <a:avLst/>
              </a:prstGeom>
              <a:blipFill>
                <a:blip r:embed="rId17"/>
                <a:stretch>
                  <a:fillRect l="-8696" b="-90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38300572-FACC-5E44-BD0A-D8D6C29D9921}"/>
                  </a:ext>
                </a:extLst>
              </p:cNvPr>
              <p:cNvSpPr txBox="1"/>
              <p:nvPr/>
            </p:nvSpPr>
            <p:spPr>
              <a:xfrm>
                <a:off x="4332823" y="4140279"/>
                <a:ext cx="494110"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+1</m:t>
                          </m:r>
                        </m:sub>
                      </m:sSub>
                    </m:oMath>
                  </m:oMathPara>
                </a14:m>
                <a:endParaRPr lang="en-US" dirty="0">
                  <a:solidFill>
                    <a:prstClr val="black"/>
                  </a:solidFill>
                  <a:latin typeface="Calibri"/>
                </a:endParaRPr>
              </a:p>
            </p:txBody>
          </p:sp>
        </mc:Choice>
        <mc:Fallback>
          <p:sp>
            <p:nvSpPr>
              <p:cNvPr id="64" name="TextBox 63">
                <a:extLst>
                  <a:ext uri="{FF2B5EF4-FFF2-40B4-BE49-F238E27FC236}">
                    <a16:creationId xmlns:a16="http://schemas.microsoft.com/office/drawing/2014/main" id="{38300572-FACC-5E44-BD0A-D8D6C29D9921}"/>
                  </a:ext>
                </a:extLst>
              </p:cNvPr>
              <p:cNvSpPr txBox="1">
                <a:spLocks noRot="1" noChangeAspect="1" noMove="1" noResize="1" noEditPoints="1" noAdjustHandles="1" noChangeArrowheads="1" noChangeShapeType="1" noTextEdit="1"/>
              </p:cNvSpPr>
              <p:nvPr/>
            </p:nvSpPr>
            <p:spPr>
              <a:xfrm>
                <a:off x="4332823" y="4140279"/>
                <a:ext cx="494110" cy="276999"/>
              </a:xfrm>
              <a:prstGeom prst="rect">
                <a:avLst/>
              </a:prstGeom>
              <a:blipFill>
                <a:blip r:embed="rId18"/>
                <a:stretch>
                  <a:fillRect l="-5000" r="-2500" b="-869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0018E98D-2567-9E4D-A982-305FF8C6B353}"/>
                  </a:ext>
                </a:extLst>
              </p:cNvPr>
              <p:cNvSpPr txBox="1"/>
              <p:nvPr/>
            </p:nvSpPr>
            <p:spPr>
              <a:xfrm>
                <a:off x="4374310" y="5737438"/>
                <a:ext cx="494110" cy="276999"/>
              </a:xfrm>
              <a:prstGeom prst="rect">
                <a:avLst/>
              </a:prstGeom>
              <a:noFill/>
            </p:spPr>
            <p:txBody>
              <a:bodyPr wrap="none" lIns="0" tIns="0" rIns="0" bIns="0" rtlCol="0">
                <a:spAutoFit/>
              </a:bodyPr>
              <a:lstStyle/>
              <a:p>
                <a:pPr defTabSz="609539">
                  <a:defRPr/>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panose="02040503050406030204" pitchFamily="18" charset="0"/>
                            </a:rPr>
                            <m:t>𝑐</m:t>
                          </m:r>
                        </m:e>
                        <m:sub>
                          <m:r>
                            <a:rPr lang="en-US" i="1">
                              <a:solidFill>
                                <a:prstClr val="black"/>
                              </a:solidFill>
                              <a:latin typeface="Cambria Math" panose="02040503050406030204" pitchFamily="18" charset="0"/>
                            </a:rPr>
                            <m:t>𝑛</m:t>
                          </m:r>
                          <m:r>
                            <a:rPr lang="en-US" i="1">
                              <a:solidFill>
                                <a:prstClr val="black"/>
                              </a:solidFill>
                              <a:latin typeface="Cambria Math" panose="02040503050406030204" pitchFamily="18" charset="0"/>
                            </a:rPr>
                            <m:t>+2</m:t>
                          </m:r>
                        </m:sub>
                      </m:sSub>
                    </m:oMath>
                  </m:oMathPara>
                </a14:m>
                <a:endParaRPr lang="en-US" dirty="0">
                  <a:solidFill>
                    <a:prstClr val="black"/>
                  </a:solidFill>
                  <a:latin typeface="Calibri"/>
                </a:endParaRPr>
              </a:p>
            </p:txBody>
          </p:sp>
        </mc:Choice>
        <mc:Fallback>
          <p:sp>
            <p:nvSpPr>
              <p:cNvPr id="65" name="TextBox 64">
                <a:extLst>
                  <a:ext uri="{FF2B5EF4-FFF2-40B4-BE49-F238E27FC236}">
                    <a16:creationId xmlns:a16="http://schemas.microsoft.com/office/drawing/2014/main" id="{0018E98D-2567-9E4D-A982-305FF8C6B353}"/>
                  </a:ext>
                </a:extLst>
              </p:cNvPr>
              <p:cNvSpPr txBox="1">
                <a:spLocks noRot="1" noChangeAspect="1" noMove="1" noResize="1" noEditPoints="1" noAdjustHandles="1" noChangeArrowheads="1" noChangeShapeType="1" noTextEdit="1"/>
              </p:cNvSpPr>
              <p:nvPr/>
            </p:nvSpPr>
            <p:spPr>
              <a:xfrm>
                <a:off x="4374310" y="5737438"/>
                <a:ext cx="494110" cy="276999"/>
              </a:xfrm>
              <a:prstGeom prst="rect">
                <a:avLst/>
              </a:prstGeom>
              <a:blipFill>
                <a:blip r:embed="rId19"/>
                <a:stretch>
                  <a:fillRect l="-5000" r="-2500" b="-8696"/>
                </a:stretch>
              </a:blipFill>
            </p:spPr>
            <p:txBody>
              <a:bodyPr/>
              <a:lstStyle/>
              <a:p>
                <a:r>
                  <a:rPr lang="en-US">
                    <a:noFill/>
                  </a:rPr>
                  <a:t> </a:t>
                </a:r>
              </a:p>
            </p:txBody>
          </p:sp>
        </mc:Fallback>
      </mc:AlternateContent>
    </p:spTree>
    <p:extLst>
      <p:ext uri="{BB962C8B-B14F-4D97-AF65-F5344CB8AC3E}">
        <p14:creationId xmlns:p14="http://schemas.microsoft.com/office/powerpoint/2010/main" val="2258291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000" dirty="0"/>
                  <a:t>Goal: combine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𝜏</m:t>
                        </m:r>
                      </m:sub>
                    </m:sSub>
                  </m:oMath>
                </a14:m>
                <a:r>
                  <a:rPr lang="en-US" sz="4000" dirty="0"/>
                  <a:t> into a fixed-length vector</a:t>
                </a:r>
              </a:p>
            </p:txBody>
          </p:sp>
        </mc:Choice>
        <mc:Fallback xmlns="">
          <p:sp>
            <p:nvSpPr>
              <p:cNvPr id="2" name="Title 1">
                <a:extLst>
                  <a:ext uri="{FF2B5EF4-FFF2-40B4-BE49-F238E27FC236}">
                    <a16:creationId xmlns:a16="http://schemas.microsoft.com/office/drawing/2014/main" id="{243443EB-D97A-A647-B55D-DFAA7CABAA68}"/>
                  </a:ext>
                </a:extLst>
              </p:cNvPr>
              <p:cNvSpPr>
                <a:spLocks noGrp="1" noRot="1" noChangeAspect="1" noMove="1" noResize="1" noEditPoints="1" noAdjustHandles="1" noChangeArrowheads="1" noChangeShapeType="1" noTextEdit="1"/>
              </p:cNvSpPr>
              <p:nvPr>
                <p:ph type="title"/>
              </p:nvPr>
            </p:nvSpPr>
            <p:spPr>
              <a:xfrm>
                <a:off x="0" y="274639"/>
                <a:ext cx="12192000" cy="1143000"/>
              </a:xfrm>
              <a:blipFill>
                <a:blip r:embed="rId3"/>
                <a:stretch>
                  <a:fillRect b="-219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14" name="Rectangle 13">
            <a:extLst>
              <a:ext uri="{FF2B5EF4-FFF2-40B4-BE49-F238E27FC236}">
                <a16:creationId xmlns:a16="http://schemas.microsoft.com/office/drawing/2014/main" id="{7E9ADD87-D26A-BB43-9DCB-60993E742292}"/>
              </a:ext>
            </a:extLst>
          </p:cNvPr>
          <p:cNvSpPr/>
          <p:nvPr/>
        </p:nvSpPr>
        <p:spPr>
          <a:xfrm rot="16200000">
            <a:off x="1071999" y="3086100"/>
            <a:ext cx="3545059" cy="867614"/>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CB38544E-1991-CD4A-B037-FDA5324AB7AE}"/>
              </a:ext>
            </a:extLst>
          </p:cNvPr>
          <p:cNvSpPr txBox="1"/>
          <p:nvPr/>
        </p:nvSpPr>
        <p:spPr>
          <a:xfrm>
            <a:off x="1510989" y="5338604"/>
            <a:ext cx="2667077" cy="461665"/>
          </a:xfrm>
          <a:prstGeom prst="rect">
            <a:avLst/>
          </a:prstGeom>
          <a:noFill/>
        </p:spPr>
        <p:txBody>
          <a:bodyPr wrap="none" rtlCol="0">
            <a:spAutoFit/>
          </a:bodyPr>
          <a:lstStyle/>
          <a:p>
            <a:r>
              <a:rPr lang="en-US" sz="2400" dirty="0">
                <a:solidFill>
                  <a:schemeClr val="accent5"/>
                </a:solidFill>
              </a:rPr>
              <a:t>Summary Statistic A</a:t>
            </a:r>
          </a:p>
        </p:txBody>
      </p:sp>
    </p:spTree>
    <p:extLst>
      <p:ext uri="{BB962C8B-B14F-4D97-AF65-F5344CB8AC3E}">
        <p14:creationId xmlns:p14="http://schemas.microsoft.com/office/powerpoint/2010/main" val="1207204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000" dirty="0"/>
                  <a:t>Goal: combine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𝜏</m:t>
                        </m:r>
                      </m:sub>
                    </m:sSub>
                  </m:oMath>
                </a14:m>
                <a:r>
                  <a:rPr lang="en-US" sz="4000" dirty="0"/>
                  <a:t> into a fixed-length vector</a:t>
                </a:r>
              </a:p>
            </p:txBody>
          </p:sp>
        </mc:Choice>
        <mc:Fallback xmlns="">
          <p:sp>
            <p:nvSpPr>
              <p:cNvPr id="2" name="Title 1">
                <a:extLst>
                  <a:ext uri="{FF2B5EF4-FFF2-40B4-BE49-F238E27FC236}">
                    <a16:creationId xmlns:a16="http://schemas.microsoft.com/office/drawing/2014/main" id="{243443EB-D97A-A647-B55D-DFAA7CABAA68}"/>
                  </a:ext>
                </a:extLst>
              </p:cNvPr>
              <p:cNvSpPr>
                <a:spLocks noGrp="1" noRot="1" noChangeAspect="1" noMove="1" noResize="1" noEditPoints="1" noAdjustHandles="1" noChangeArrowheads="1" noChangeShapeType="1" noTextEdit="1"/>
              </p:cNvSpPr>
              <p:nvPr>
                <p:ph type="title"/>
              </p:nvPr>
            </p:nvSpPr>
            <p:spPr>
              <a:xfrm>
                <a:off x="0" y="274639"/>
                <a:ext cx="12192000" cy="1143000"/>
              </a:xfrm>
              <a:blipFill>
                <a:blip r:embed="rId3"/>
                <a:stretch>
                  <a:fillRect b="-219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14" name="Rectangle 13">
            <a:extLst>
              <a:ext uri="{FF2B5EF4-FFF2-40B4-BE49-F238E27FC236}">
                <a16:creationId xmlns:a16="http://schemas.microsoft.com/office/drawing/2014/main" id="{7E9ADD87-D26A-BB43-9DCB-60993E742292}"/>
              </a:ext>
            </a:extLst>
          </p:cNvPr>
          <p:cNvSpPr/>
          <p:nvPr/>
        </p:nvSpPr>
        <p:spPr>
          <a:xfrm rot="16200000">
            <a:off x="1778586" y="3086100"/>
            <a:ext cx="3545059" cy="867614"/>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CB38544E-1991-CD4A-B037-FDA5324AB7AE}"/>
              </a:ext>
            </a:extLst>
          </p:cNvPr>
          <p:cNvSpPr txBox="1"/>
          <p:nvPr/>
        </p:nvSpPr>
        <p:spPr>
          <a:xfrm>
            <a:off x="2217576" y="5338604"/>
            <a:ext cx="2667077" cy="461665"/>
          </a:xfrm>
          <a:prstGeom prst="rect">
            <a:avLst/>
          </a:prstGeom>
          <a:noFill/>
        </p:spPr>
        <p:txBody>
          <a:bodyPr wrap="none" rtlCol="0">
            <a:spAutoFit/>
          </a:bodyPr>
          <a:lstStyle/>
          <a:p>
            <a:r>
              <a:rPr lang="en-US" sz="2400" dirty="0">
                <a:solidFill>
                  <a:schemeClr val="accent5"/>
                </a:solidFill>
              </a:rPr>
              <a:t>Summary Statistic A</a:t>
            </a:r>
          </a:p>
        </p:txBody>
      </p:sp>
    </p:spTree>
    <p:extLst>
      <p:ext uri="{BB962C8B-B14F-4D97-AF65-F5344CB8AC3E}">
        <p14:creationId xmlns:p14="http://schemas.microsoft.com/office/powerpoint/2010/main" val="15897182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000" dirty="0"/>
                  <a:t>Goal: combine </a:t>
                </a:r>
                <a14:m>
                  <m:oMath xmlns:m="http://schemas.openxmlformats.org/officeDocument/2006/math">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𝑥</m:t>
                        </m:r>
                      </m:e>
                      <m:sub>
                        <m:r>
                          <a:rPr lang="en-US" sz="4000" b="0" i="1" smtClean="0">
                            <a:latin typeface="Cambria Math" panose="02040503050406030204" pitchFamily="18" charset="0"/>
                          </a:rPr>
                          <m:t>𝑡</m:t>
                        </m:r>
                      </m:sub>
                    </m:sSub>
                    <m:r>
                      <a:rPr lang="en-US" sz="4000" b="0" i="1" smtClean="0">
                        <a:latin typeface="Cambria Math" panose="02040503050406030204" pitchFamily="18" charset="0"/>
                      </a:rPr>
                      <m:t>, …,</m:t>
                    </m:r>
                    <m:sSub>
                      <m:sSubPr>
                        <m:ctrlPr>
                          <a:rPr lang="en-US" sz="4000" i="1">
                            <a:latin typeface="Cambria Math" panose="02040503050406030204" pitchFamily="18" charset="0"/>
                          </a:rPr>
                        </m:ctrlPr>
                      </m:sSubPr>
                      <m:e>
                        <m:r>
                          <a:rPr lang="en-US" sz="4000" i="1">
                            <a:latin typeface="Cambria Math" panose="02040503050406030204" pitchFamily="18" charset="0"/>
                          </a:rPr>
                          <m:t>𝑥</m:t>
                        </m:r>
                      </m:e>
                      <m:sub>
                        <m:r>
                          <a:rPr lang="en-US" sz="4000" i="1">
                            <a:latin typeface="Cambria Math" panose="02040503050406030204" pitchFamily="18" charset="0"/>
                          </a:rPr>
                          <m:t>𝑡</m:t>
                        </m:r>
                        <m:r>
                          <a:rPr lang="en-US" sz="4000" b="0" i="1" smtClean="0">
                            <a:latin typeface="Cambria Math" panose="02040503050406030204" pitchFamily="18" charset="0"/>
                          </a:rPr>
                          <m:t>−</m:t>
                        </m:r>
                        <m:r>
                          <a:rPr lang="en-US" sz="4000" b="0" i="1" smtClean="0">
                            <a:latin typeface="Cambria Math" panose="02040503050406030204" pitchFamily="18" charset="0"/>
                          </a:rPr>
                          <m:t>𝜏</m:t>
                        </m:r>
                      </m:sub>
                    </m:sSub>
                  </m:oMath>
                </a14:m>
                <a:r>
                  <a:rPr lang="en-US" sz="4000" dirty="0"/>
                  <a:t> into a fixed-length vector</a:t>
                </a:r>
              </a:p>
            </p:txBody>
          </p:sp>
        </mc:Choice>
        <mc:Fallback xmlns="">
          <p:sp>
            <p:nvSpPr>
              <p:cNvPr id="2" name="Title 1">
                <a:extLst>
                  <a:ext uri="{FF2B5EF4-FFF2-40B4-BE49-F238E27FC236}">
                    <a16:creationId xmlns:a16="http://schemas.microsoft.com/office/drawing/2014/main" id="{243443EB-D97A-A647-B55D-DFAA7CABAA68}"/>
                  </a:ext>
                </a:extLst>
              </p:cNvPr>
              <p:cNvSpPr>
                <a:spLocks noGrp="1" noRot="1" noChangeAspect="1" noMove="1" noResize="1" noEditPoints="1" noAdjustHandles="1" noChangeArrowheads="1" noChangeShapeType="1" noTextEdit="1"/>
              </p:cNvSpPr>
              <p:nvPr>
                <p:ph type="title"/>
              </p:nvPr>
            </p:nvSpPr>
            <p:spPr>
              <a:xfrm>
                <a:off x="0" y="274639"/>
                <a:ext cx="12192000" cy="1143000"/>
              </a:xfrm>
              <a:blipFill>
                <a:blip r:embed="rId3"/>
                <a:stretch>
                  <a:fillRect b="-2198"/>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5"/>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0" name="Table 9">
            <a:extLst>
              <a:ext uri="{FF2B5EF4-FFF2-40B4-BE49-F238E27FC236}">
                <a16:creationId xmlns:a16="http://schemas.microsoft.com/office/drawing/2014/main" id="{CDA8FF43-1A6F-4945-8695-34B41202CB9C}"/>
              </a:ext>
            </a:extLst>
          </p:cNvPr>
          <p:cNvGraphicFramePr>
            <a:graphicFrameLocks noGrp="1"/>
          </p:cNvGraphicFramePr>
          <p:nvPr/>
        </p:nvGraphicFramePr>
        <p:xfrm>
          <a:off x="1764238" y="3603718"/>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6" name="Table 15">
                <a:extLst>
                  <a:ext uri="{FF2B5EF4-FFF2-40B4-BE49-F238E27FC236}">
                    <a16:creationId xmlns:a16="http://schemas.microsoft.com/office/drawing/2014/main" id="{EB315E78-A4C1-9D49-AB26-6B13382A851A}"/>
                  </a:ext>
                </a:extLst>
              </p:cNvPr>
              <p:cNvGraphicFramePr>
                <a:graphicFrameLocks noGrp="1"/>
              </p:cNvGraphicFramePr>
              <p:nvPr>
                <p:extLst/>
              </p:nvPr>
            </p:nvGraphicFramePr>
            <p:xfrm>
              <a:off x="1041207" y="360210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8"/>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9"/>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14" name="Rectangle 13">
            <a:extLst>
              <a:ext uri="{FF2B5EF4-FFF2-40B4-BE49-F238E27FC236}">
                <a16:creationId xmlns:a16="http://schemas.microsoft.com/office/drawing/2014/main" id="{7E9ADD87-D26A-BB43-9DCB-60993E742292}"/>
              </a:ext>
            </a:extLst>
          </p:cNvPr>
          <p:cNvSpPr/>
          <p:nvPr/>
        </p:nvSpPr>
        <p:spPr>
          <a:xfrm rot="16200000">
            <a:off x="351557" y="3086100"/>
            <a:ext cx="3545059" cy="867614"/>
          </a:xfrm>
          <a:prstGeom prst="rect">
            <a:avLst/>
          </a:prstGeom>
          <a:noFill/>
          <a:ln w="3810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CB38544E-1991-CD4A-B037-FDA5324AB7AE}"/>
              </a:ext>
            </a:extLst>
          </p:cNvPr>
          <p:cNvSpPr txBox="1"/>
          <p:nvPr/>
        </p:nvSpPr>
        <p:spPr>
          <a:xfrm>
            <a:off x="796158" y="5306292"/>
            <a:ext cx="2655855" cy="461665"/>
          </a:xfrm>
          <a:prstGeom prst="rect">
            <a:avLst/>
          </a:prstGeom>
          <a:noFill/>
        </p:spPr>
        <p:txBody>
          <a:bodyPr wrap="none" rtlCol="0">
            <a:spAutoFit/>
          </a:bodyPr>
          <a:lstStyle/>
          <a:p>
            <a:r>
              <a:rPr lang="en-US" sz="2400" dirty="0">
                <a:solidFill>
                  <a:schemeClr val="accent4"/>
                </a:solidFill>
              </a:rPr>
              <a:t>Summary Statistic B</a:t>
            </a:r>
          </a:p>
        </p:txBody>
      </p:sp>
    </p:spTree>
    <p:extLst>
      <p:ext uri="{BB962C8B-B14F-4D97-AF65-F5344CB8AC3E}">
        <p14:creationId xmlns:p14="http://schemas.microsoft.com/office/powerpoint/2010/main" val="3252759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4058940343"/>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1446062">
                      <a:extLst>
                        <a:ext uri="{9D8B030D-6E8A-4147-A177-3AD203B41FA5}">
                          <a16:colId xmlns:a16="http://schemas.microsoft.com/office/drawing/2014/main" val="4002730172"/>
                        </a:ext>
                      </a:extLst>
                    </a:gridCol>
                    <a:gridCol w="1446062">
                      <a:extLst>
                        <a:ext uri="{9D8B030D-6E8A-4147-A177-3AD203B41FA5}">
                          <a16:colId xmlns:a16="http://schemas.microsoft.com/office/drawing/2014/main" val="2300620790"/>
                        </a:ext>
                      </a:extLst>
                    </a:gridCol>
                    <a:gridCol w="1446062">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1492693499"/>
                        </a:ext>
                      </a:extLst>
                    </a:gridCol>
                  </a:tblGrid>
                  <a:tr h="707853">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5"/>
                                        </a:solidFill>
                                        <a:latin typeface="Cambria Math" panose="02040503050406030204" pitchFamily="18" charset="0"/>
                                      </a:rPr>
                                    </m:ctrlPr>
                                  </m:sSubSup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𝑡</m:t>
                                    </m:r>
                                  </m:sub>
                                  <m:sup>
                                    <m:r>
                                      <a:rPr lang="en-US" b="0" i="1" smtClean="0">
                                        <a:solidFill>
                                          <a:schemeClr val="accent5"/>
                                        </a:solidFill>
                                        <a:latin typeface="Cambria Math" panose="02040503050406030204" pitchFamily="18" charset="0"/>
                                      </a:rPr>
                                      <m:t>𝐴</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4"/>
                                        </a:solidFill>
                                        <a:latin typeface="Cambria Math" panose="02040503050406030204" pitchFamily="18" charset="0"/>
                                      </a:rPr>
                                    </m:ctrlPr>
                                  </m:sSubSupPr>
                                  <m:e>
                                    <m:r>
                                      <a:rPr lang="en-US" b="0" i="1" smtClean="0">
                                        <a:solidFill>
                                          <a:schemeClr val="accent4"/>
                                        </a:solidFill>
                                        <a:latin typeface="Cambria Math" panose="02040503050406030204" pitchFamily="18" charset="0"/>
                                      </a:rPr>
                                      <m:t>𝑥</m:t>
                                    </m:r>
                                  </m:e>
                                  <m:sub>
                                    <m:r>
                                      <a:rPr lang="en-US" b="0" i="1" smtClean="0">
                                        <a:solidFill>
                                          <a:schemeClr val="accent4"/>
                                        </a:solidFill>
                                        <a:latin typeface="Cambria Math" panose="02040503050406030204" pitchFamily="18" charset="0"/>
                                      </a:rPr>
                                      <m:t>𝑡</m:t>
                                    </m:r>
                                  </m:sub>
                                  <m:sup>
                                    <m:r>
                                      <a:rPr lang="en-US" b="0" i="1" smtClean="0">
                                        <a:solidFill>
                                          <a:schemeClr val="accent4"/>
                                        </a:solidFill>
                                        <a:latin typeface="Cambria Math" panose="02040503050406030204" pitchFamily="18" charset="0"/>
                                      </a:rPr>
                                      <m:t>𝐵</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𝑡</m:t>
                                    </m:r>
                                  </m:sub>
                                  <m:sup>
                                    <m:r>
                                      <a:rPr lang="en-US" b="0" i="1" smtClean="0">
                                        <a:solidFill>
                                          <a:schemeClr val="accent2"/>
                                        </a:solidFill>
                                        <a:latin typeface="Cambria Math" panose="02040503050406030204" pitchFamily="18" charset="0"/>
                                      </a:rPr>
                                      <m:t>𝐶</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𝑥</m:t>
                                    </m:r>
                                  </m:e>
                                  <m:sub>
                                    <m:r>
                                      <a:rPr lang="en-US" b="0" i="1" smtClean="0">
                                        <a:solidFill>
                                          <a:schemeClr val="accent3"/>
                                        </a:solidFill>
                                        <a:latin typeface="Cambria Math" panose="02040503050406030204" pitchFamily="18" charset="0"/>
                                      </a:rPr>
                                      <m:t>𝑡</m:t>
                                    </m:r>
                                  </m:sub>
                                  <m:sup>
                                    <m:r>
                                      <a:rPr lang="en-US" b="0" i="1" smtClean="0">
                                        <a:solidFill>
                                          <a:schemeClr val="accent3"/>
                                        </a:solidFill>
                                        <a:latin typeface="Cambria Math" panose="02040503050406030204" pitchFamily="18" charset="0"/>
                                      </a:rPr>
                                      <m:t>𝐷</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4058940343"/>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1446062">
                      <a:extLst>
                        <a:ext uri="{9D8B030D-6E8A-4147-A177-3AD203B41FA5}">
                          <a16:colId xmlns:a16="http://schemas.microsoft.com/office/drawing/2014/main" val="4002730172"/>
                        </a:ext>
                      </a:extLst>
                    </a:gridCol>
                    <a:gridCol w="1446062">
                      <a:extLst>
                        <a:ext uri="{9D8B030D-6E8A-4147-A177-3AD203B41FA5}">
                          <a16:colId xmlns:a16="http://schemas.microsoft.com/office/drawing/2014/main" val="2300620790"/>
                        </a:ext>
                      </a:extLst>
                    </a:gridCol>
                    <a:gridCol w="1446062">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1492693499"/>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877" t="-3509" r="-302632"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0000" t="-3509" r="-200000"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3509" r="-101754"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01754" t="-3509" r="-1754"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760640770"/>
                  </p:ext>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760640770"/>
                  </p:ext>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3" name="Right Brace 2">
            <a:extLst>
              <a:ext uri="{FF2B5EF4-FFF2-40B4-BE49-F238E27FC236}">
                <a16:creationId xmlns:a16="http://schemas.microsoft.com/office/drawing/2014/main" id="{A25AEDEE-D82E-CF43-AF6B-729D347041FA}"/>
              </a:ext>
            </a:extLst>
          </p:cNvPr>
          <p:cNvSpPr/>
          <p:nvPr/>
        </p:nvSpPr>
        <p:spPr>
          <a:xfrm rot="5400000">
            <a:off x="4395481" y="758549"/>
            <a:ext cx="521762" cy="578424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934248-93AA-8E46-9950-E5A3E43DC1FC}"/>
                  </a:ext>
                </a:extLst>
              </p:cNvPr>
              <p:cNvSpPr txBox="1"/>
              <p:nvPr/>
            </p:nvSpPr>
            <p:spPr>
              <a:xfrm>
                <a:off x="790207" y="4086865"/>
                <a:ext cx="7732310" cy="497957"/>
              </a:xfrm>
              <a:prstGeom prst="rect">
                <a:avLst/>
              </a:prstGeom>
              <a:noFill/>
            </p:spPr>
            <p:txBody>
              <a:bodyPr wrap="none" rtlCol="0">
                <a:spAutoFit/>
              </a:bodyPr>
              <a:lstStyle/>
              <a:p>
                <a:r>
                  <a:rPr lang="en-US" sz="2636" dirty="0"/>
                  <a:t>Vector of length </a:t>
                </a:r>
                <a14:m>
                  <m:oMath xmlns:m="http://schemas.openxmlformats.org/officeDocument/2006/math">
                    <m:r>
                      <a:rPr lang="en-US" sz="2636" i="1" dirty="0" smtClean="0">
                        <a:latin typeface="Cambria Math" panose="02040503050406030204" pitchFamily="18" charset="0"/>
                      </a:rPr>
                      <m:t>4</m:t>
                    </m:r>
                    <m:r>
                      <a:rPr lang="en-US" sz="2636" i="1" dirty="0" smtClean="0">
                        <a:latin typeface="Cambria Math" panose="02040503050406030204" pitchFamily="18" charset="0"/>
                      </a:rPr>
                      <m:t>𝑀</m:t>
                    </m:r>
                  </m:oMath>
                </a14:m>
                <a:r>
                  <a:rPr lang="en-US" sz="2636" dirty="0"/>
                  <a:t> with summary stats A – D at time </a:t>
                </a:r>
                <a14:m>
                  <m:oMath xmlns:m="http://schemas.openxmlformats.org/officeDocument/2006/math">
                    <m:r>
                      <a:rPr lang="en-US" sz="2636" i="1" dirty="0" smtClean="0">
                        <a:latin typeface="Cambria Math" panose="02040503050406030204" pitchFamily="18" charset="0"/>
                      </a:rPr>
                      <m:t>𝑡</m:t>
                    </m:r>
                  </m:oMath>
                </a14:m>
                <a:endParaRPr lang="en-US" sz="2636" u="sng" dirty="0"/>
              </a:p>
            </p:txBody>
          </p:sp>
        </mc:Choice>
        <mc:Fallback xmlns="">
          <p:sp>
            <p:nvSpPr>
              <p:cNvPr id="8" name="TextBox 7">
                <a:extLst>
                  <a:ext uri="{FF2B5EF4-FFF2-40B4-BE49-F238E27FC236}">
                    <a16:creationId xmlns:a16="http://schemas.microsoft.com/office/drawing/2014/main" id="{C9934248-93AA-8E46-9950-E5A3E43DC1FC}"/>
                  </a:ext>
                </a:extLst>
              </p:cNvPr>
              <p:cNvSpPr txBox="1">
                <a:spLocks noRot="1" noChangeAspect="1" noMove="1" noResize="1" noEditPoints="1" noAdjustHandles="1" noChangeArrowheads="1" noChangeShapeType="1" noTextEdit="1"/>
              </p:cNvSpPr>
              <p:nvPr/>
            </p:nvSpPr>
            <p:spPr>
              <a:xfrm>
                <a:off x="790207" y="4086865"/>
                <a:ext cx="7732310" cy="497957"/>
              </a:xfrm>
              <a:prstGeom prst="rect">
                <a:avLst/>
              </a:prstGeom>
              <a:blipFill>
                <a:blip r:embed="rId6"/>
                <a:stretch>
                  <a:fillRect l="-1311" t="-10000" b="-30000"/>
                </a:stretch>
              </a:blipFill>
            </p:spPr>
            <p:txBody>
              <a:bodyPr/>
              <a:lstStyle/>
              <a:p>
                <a:r>
                  <a:rPr lang="en-US">
                    <a:noFill/>
                  </a:rPr>
                  <a:t> </a:t>
                </a:r>
              </a:p>
            </p:txBody>
          </p:sp>
        </mc:Fallback>
      </mc:AlternateContent>
    </p:spTree>
    <p:extLst>
      <p:ext uri="{BB962C8B-B14F-4D97-AF65-F5344CB8AC3E}">
        <p14:creationId xmlns:p14="http://schemas.microsoft.com/office/powerpoint/2010/main" val="35497411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E814-60AC-0C4B-8147-A4B24D9F1795}"/>
              </a:ext>
            </a:extLst>
          </p:cNvPr>
          <p:cNvSpPr>
            <a:spLocks noGrp="1"/>
          </p:cNvSpPr>
          <p:nvPr>
            <p:ph type="title"/>
          </p:nvPr>
        </p:nvSpPr>
        <p:spPr/>
        <p:txBody>
          <a:bodyPr/>
          <a:lstStyle/>
          <a:p>
            <a:r>
              <a:rPr lang="en-US" dirty="0"/>
              <a:t>Summary Statistics</a:t>
            </a:r>
          </a:p>
        </p:txBody>
      </p:sp>
      <p:sp>
        <p:nvSpPr>
          <p:cNvPr id="3" name="Content Placeholder 2">
            <a:extLst>
              <a:ext uri="{FF2B5EF4-FFF2-40B4-BE49-F238E27FC236}">
                <a16:creationId xmlns:a16="http://schemas.microsoft.com/office/drawing/2014/main" id="{E4742981-4D00-6B40-AECD-3E886AFBB051}"/>
              </a:ext>
            </a:extLst>
          </p:cNvPr>
          <p:cNvSpPr>
            <a:spLocks noGrp="1"/>
          </p:cNvSpPr>
          <p:nvPr>
            <p:ph idx="1"/>
          </p:nvPr>
        </p:nvSpPr>
        <p:spPr/>
        <p:txBody>
          <a:bodyPr>
            <a:normAutofit/>
          </a:bodyPr>
          <a:lstStyle/>
          <a:p>
            <a:r>
              <a:rPr lang="en-US" dirty="0"/>
              <a:t>Current value</a:t>
            </a:r>
          </a:p>
          <a:p>
            <a:r>
              <a:rPr lang="en-US" dirty="0"/>
              <a:t>Average and/or extreme values</a:t>
            </a:r>
          </a:p>
          <a:p>
            <a:r>
              <a:rPr lang="en-US" dirty="0"/>
              <a:t>Cumulative sums</a:t>
            </a:r>
          </a:p>
          <a:p>
            <a:r>
              <a:rPr lang="en-US" dirty="0"/>
              <a:t>Recent trends</a:t>
            </a:r>
          </a:p>
          <a:p>
            <a:r>
              <a:rPr lang="en-US" dirty="0"/>
              <a:t>Measurement frequency or time since last measurement</a:t>
            </a:r>
          </a:p>
        </p:txBody>
      </p:sp>
    </p:spTree>
    <p:extLst>
      <p:ext uri="{BB962C8B-B14F-4D97-AF65-F5344CB8AC3E}">
        <p14:creationId xmlns:p14="http://schemas.microsoft.com/office/powerpoint/2010/main" val="14842471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4E55-E99C-DF4E-9F4D-CEE57410CFC8}"/>
              </a:ext>
            </a:extLst>
          </p:cNvPr>
          <p:cNvSpPr>
            <a:spLocks noGrp="1"/>
          </p:cNvSpPr>
          <p:nvPr>
            <p:ph type="title"/>
          </p:nvPr>
        </p:nvSpPr>
        <p:spPr>
          <a:xfrm>
            <a:off x="609599" y="0"/>
            <a:ext cx="10972800" cy="1143000"/>
          </a:xfrm>
        </p:spPr>
        <p:txBody>
          <a:bodyPr/>
          <a:lstStyle/>
          <a:p>
            <a:r>
              <a:rPr lang="en-US" dirty="0"/>
              <a:t>In the Hypoxemia Paper:</a:t>
            </a:r>
          </a:p>
        </p:txBody>
      </p:sp>
      <p:sp>
        <p:nvSpPr>
          <p:cNvPr id="4" name="Rectangle 3">
            <a:extLst>
              <a:ext uri="{FF2B5EF4-FFF2-40B4-BE49-F238E27FC236}">
                <a16:creationId xmlns:a16="http://schemas.microsoft.com/office/drawing/2014/main" id="{2C355CDB-C5A6-6841-8636-BB28E1A4620F}"/>
              </a:ext>
            </a:extLst>
          </p:cNvPr>
          <p:cNvSpPr/>
          <p:nvPr/>
        </p:nvSpPr>
        <p:spPr>
          <a:xfrm>
            <a:off x="2352386" y="1417639"/>
            <a:ext cx="7487227" cy="4893647"/>
          </a:xfrm>
          <a:prstGeom prst="rect">
            <a:avLst/>
          </a:prstGeom>
        </p:spPr>
        <p:txBody>
          <a:bodyPr wrap="square">
            <a:spAutoFit/>
          </a:bodyPr>
          <a:lstStyle/>
          <a:p>
            <a:r>
              <a:rPr lang="en-US" sz="2400" b="0" i="0" u="none" strike="noStrike" dirty="0">
                <a:solidFill>
                  <a:srgbClr val="222222"/>
                </a:solidFill>
                <a:effectLst/>
                <a:latin typeface="Lora"/>
              </a:rPr>
              <a:t>We </a:t>
            </a:r>
            <a:r>
              <a:rPr lang="en-US" sz="2400" b="0" i="0" u="sng" strike="noStrike" dirty="0">
                <a:solidFill>
                  <a:srgbClr val="222222"/>
                </a:solidFill>
                <a:effectLst/>
                <a:latin typeface="Lora"/>
              </a:rPr>
              <a:t>summarized</a:t>
            </a:r>
            <a:r>
              <a:rPr lang="en-US" sz="2400" b="0" i="0" u="none" strike="noStrike" dirty="0">
                <a:solidFill>
                  <a:srgbClr val="222222"/>
                </a:solidFill>
                <a:effectLst/>
                <a:latin typeface="Lora"/>
              </a:rPr>
              <a:t> these </a:t>
            </a:r>
            <a:r>
              <a:rPr lang="en-US" sz="2400" b="0" i="0" u="sng" strike="noStrike" dirty="0">
                <a:solidFill>
                  <a:srgbClr val="222222"/>
                </a:solidFill>
                <a:effectLst/>
                <a:latin typeface="Lora"/>
              </a:rPr>
              <a:t>unevenly sampled</a:t>
            </a:r>
            <a:r>
              <a:rPr lang="en-US" sz="2400" b="0" i="0" strike="noStrike" dirty="0">
                <a:solidFill>
                  <a:srgbClr val="222222"/>
                </a:solidFill>
                <a:effectLst/>
                <a:latin typeface="Lora"/>
              </a:rPr>
              <a:t> </a:t>
            </a:r>
            <a:r>
              <a:rPr lang="en-US" sz="2400" b="0" i="0" u="none" strike="noStrike" dirty="0">
                <a:solidFill>
                  <a:srgbClr val="222222"/>
                </a:solidFill>
                <a:effectLst/>
                <a:latin typeface="Lora"/>
              </a:rPr>
              <a:t>time-registered data into a fixed-length feature vector at any point in time using several complementary methods:</a:t>
            </a:r>
          </a:p>
          <a:p>
            <a:endParaRPr lang="en-US" sz="2400" b="0" i="0" u="none" strike="noStrike" dirty="0">
              <a:solidFill>
                <a:srgbClr val="222222"/>
              </a:solidFill>
              <a:effectLst/>
              <a:latin typeface="Lora"/>
            </a:endParaRPr>
          </a:p>
          <a:p>
            <a:pPr marL="285750" indent="-285750">
              <a:buFont typeface="Arial" panose="020B0604020202020204" pitchFamily="34" charset="0"/>
              <a:buChar char="•"/>
            </a:pPr>
            <a:r>
              <a:rPr lang="en-US" sz="2400" b="1" dirty="0">
                <a:solidFill>
                  <a:srgbClr val="222222"/>
                </a:solidFill>
                <a:latin typeface="Lora"/>
              </a:rPr>
              <a:t>L</a:t>
            </a:r>
            <a:r>
              <a:rPr lang="en-US" sz="2400" b="1" i="0" u="none" strike="noStrike" dirty="0">
                <a:solidFill>
                  <a:srgbClr val="222222"/>
                </a:solidFill>
                <a:effectLst/>
                <a:latin typeface="Lora"/>
              </a:rPr>
              <a:t>ast value</a:t>
            </a:r>
            <a:r>
              <a:rPr lang="en-US" sz="2400" b="0" i="0" u="none" strike="noStrike" dirty="0">
                <a:solidFill>
                  <a:srgbClr val="222222"/>
                </a:solidFill>
                <a:effectLst/>
                <a:latin typeface="Lora"/>
              </a:rPr>
              <a:t>, which is zero before any data is recorded and the value of the data afterwards.</a:t>
            </a:r>
          </a:p>
          <a:p>
            <a:pPr marL="285750" indent="-285750">
              <a:buFont typeface="Arial" panose="020B0604020202020204" pitchFamily="34" charset="0"/>
              <a:buChar char="•"/>
            </a:pPr>
            <a:endParaRPr lang="en-US" sz="2400" b="0" i="0" u="none" strike="noStrike" dirty="0">
              <a:solidFill>
                <a:srgbClr val="222222"/>
              </a:solidFill>
              <a:effectLst/>
              <a:latin typeface="Lora"/>
            </a:endParaRPr>
          </a:p>
          <a:p>
            <a:pPr marL="285750" indent="-285750">
              <a:buFont typeface="Arial" panose="020B0604020202020204" pitchFamily="34" charset="0"/>
              <a:buChar char="•"/>
            </a:pPr>
            <a:r>
              <a:rPr lang="en-US" sz="2400" b="1" dirty="0">
                <a:solidFill>
                  <a:srgbClr val="222222"/>
                </a:solidFill>
                <a:latin typeface="Lora"/>
              </a:rPr>
              <a:t>E</a:t>
            </a:r>
            <a:r>
              <a:rPr lang="en-US" sz="2400" b="1" i="0" u="none" strike="noStrike" dirty="0">
                <a:solidFill>
                  <a:srgbClr val="222222"/>
                </a:solidFill>
                <a:effectLst/>
                <a:latin typeface="Lora"/>
              </a:rPr>
              <a:t>xponentially decaying weighted average and variance </a:t>
            </a:r>
            <a:r>
              <a:rPr lang="en-US" sz="2400" b="0" i="0" u="none" strike="noStrike" dirty="0">
                <a:solidFill>
                  <a:srgbClr val="222222"/>
                </a:solidFill>
                <a:effectLst/>
                <a:latin typeface="Lora"/>
              </a:rPr>
              <a:t>estimates using multiple decay rates (6</a:t>
            </a:r>
            <a:r>
              <a:rPr lang="en-US" sz="2400" dirty="0">
                <a:solidFill>
                  <a:srgbClr val="222222"/>
                </a:solidFill>
                <a:latin typeface="Lora"/>
              </a:rPr>
              <a:t> </a:t>
            </a:r>
            <a:r>
              <a:rPr lang="en-US" sz="2400" b="0" i="0" u="none" strike="noStrike" dirty="0">
                <a:solidFill>
                  <a:srgbClr val="222222"/>
                </a:solidFill>
                <a:effectLst/>
                <a:latin typeface="Lora"/>
              </a:rPr>
              <a:t>sec, 1 min, 5 min)</a:t>
            </a:r>
          </a:p>
          <a:p>
            <a:pPr marL="285750" indent="-285750">
              <a:buFont typeface="Arial" panose="020B0604020202020204" pitchFamily="34" charset="0"/>
              <a:buChar char="•"/>
            </a:pPr>
            <a:endParaRPr lang="en-US" sz="2400" b="0" i="0" u="none" strike="noStrike" dirty="0">
              <a:solidFill>
                <a:srgbClr val="222222"/>
              </a:solidFill>
              <a:effectLst/>
              <a:latin typeface="Lora"/>
            </a:endParaRPr>
          </a:p>
          <a:p>
            <a:pPr marL="285750" indent="-285750">
              <a:buFont typeface="Arial" panose="020B0604020202020204" pitchFamily="34" charset="0"/>
              <a:buChar char="•"/>
            </a:pPr>
            <a:r>
              <a:rPr lang="en-US" sz="2400" b="1" dirty="0">
                <a:solidFill>
                  <a:srgbClr val="222222"/>
                </a:solidFill>
                <a:latin typeface="Lora"/>
              </a:rPr>
              <a:t>E</a:t>
            </a:r>
            <a:r>
              <a:rPr lang="en-US" sz="2400" b="1" i="0" u="none" strike="noStrike" dirty="0">
                <a:solidFill>
                  <a:srgbClr val="222222"/>
                </a:solidFill>
                <a:effectLst/>
                <a:latin typeface="Lora"/>
              </a:rPr>
              <a:t>xponentially decaying sum and a time since the last measurement</a:t>
            </a:r>
            <a:r>
              <a:rPr lang="en-US" sz="2400" b="0" i="0" u="none" strike="noStrike" dirty="0">
                <a:solidFill>
                  <a:srgbClr val="222222"/>
                </a:solidFill>
                <a:effectLst/>
                <a:latin typeface="Lora"/>
              </a:rPr>
              <a:t>. For drug dose data (decay rates of 5 min and 1 hour)</a:t>
            </a:r>
          </a:p>
        </p:txBody>
      </p:sp>
    </p:spTree>
    <p:extLst>
      <p:ext uri="{BB962C8B-B14F-4D97-AF65-F5344CB8AC3E}">
        <p14:creationId xmlns:p14="http://schemas.microsoft.com/office/powerpoint/2010/main" val="3211921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609600" y="274639"/>
            <a:ext cx="10972800" cy="1143000"/>
          </a:xfrm>
        </p:spPr>
        <p:txBody>
          <a:bodyPr>
            <a:normAutofit/>
          </a:bodyPr>
          <a:lstStyle/>
          <a:p>
            <a:r>
              <a:rPr lang="en-US" dirty="0"/>
              <a:t>Real-time Prediction</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4017853877"/>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1446062">
                      <a:extLst>
                        <a:ext uri="{9D8B030D-6E8A-4147-A177-3AD203B41FA5}">
                          <a16:colId xmlns:a16="http://schemas.microsoft.com/office/drawing/2014/main" val="4002730172"/>
                        </a:ext>
                      </a:extLst>
                    </a:gridCol>
                    <a:gridCol w="1446062">
                      <a:extLst>
                        <a:ext uri="{9D8B030D-6E8A-4147-A177-3AD203B41FA5}">
                          <a16:colId xmlns:a16="http://schemas.microsoft.com/office/drawing/2014/main" val="2300620790"/>
                        </a:ext>
                      </a:extLst>
                    </a:gridCol>
                    <a:gridCol w="1446062">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1492693499"/>
                        </a:ext>
                      </a:extLst>
                    </a:gridCol>
                  </a:tblGrid>
                  <a:tr h="707853">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5"/>
                                        </a:solidFill>
                                        <a:latin typeface="Cambria Math" panose="02040503050406030204" pitchFamily="18" charset="0"/>
                                      </a:rPr>
                                    </m:ctrlPr>
                                  </m:sSubSup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𝑡</m:t>
                                    </m:r>
                                  </m:sub>
                                  <m:sup>
                                    <m:r>
                                      <m:rPr>
                                        <m:sty m:val="p"/>
                                      </m:rPr>
                                      <a:rPr lang="en-US" b="0" i="0" smtClean="0">
                                        <a:solidFill>
                                          <a:schemeClr val="accent5"/>
                                        </a:solidFill>
                                        <a:latin typeface="Cambria Math" panose="02040503050406030204" pitchFamily="18" charset="0"/>
                                      </a:rPr>
                                      <m:t>mean</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4"/>
                                        </a:solidFill>
                                        <a:latin typeface="Cambria Math" panose="02040503050406030204" pitchFamily="18" charset="0"/>
                                      </a:rPr>
                                    </m:ctrlPr>
                                  </m:sSubSupPr>
                                  <m:e>
                                    <m:r>
                                      <a:rPr lang="en-US" b="0" i="1" smtClean="0">
                                        <a:solidFill>
                                          <a:schemeClr val="accent4"/>
                                        </a:solidFill>
                                        <a:latin typeface="Cambria Math" panose="02040503050406030204" pitchFamily="18" charset="0"/>
                                      </a:rPr>
                                      <m:t>𝑥</m:t>
                                    </m:r>
                                  </m:e>
                                  <m:sub>
                                    <m:r>
                                      <a:rPr lang="en-US" b="0" i="1" smtClean="0">
                                        <a:solidFill>
                                          <a:schemeClr val="accent4"/>
                                        </a:solidFill>
                                        <a:latin typeface="Cambria Math" panose="02040503050406030204" pitchFamily="18" charset="0"/>
                                      </a:rPr>
                                      <m:t>𝑡</m:t>
                                    </m:r>
                                  </m:sub>
                                  <m:sup>
                                    <m:r>
                                      <m:rPr>
                                        <m:sty m:val="p"/>
                                      </m:rPr>
                                      <a:rPr lang="en-US" b="0" i="0" smtClean="0">
                                        <a:solidFill>
                                          <a:schemeClr val="accent4"/>
                                        </a:solidFill>
                                        <a:latin typeface="Cambria Math" panose="02040503050406030204" pitchFamily="18" charset="0"/>
                                      </a:rPr>
                                      <m:t>sum</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𝑡</m:t>
                                    </m:r>
                                  </m:sub>
                                  <m:sup>
                                    <m:r>
                                      <m:rPr>
                                        <m:sty m:val="p"/>
                                      </m:rPr>
                                      <a:rPr lang="en-US" b="0" i="0" smtClean="0">
                                        <a:solidFill>
                                          <a:schemeClr val="accent2"/>
                                        </a:solidFill>
                                        <a:latin typeface="Cambria Math" panose="02040503050406030204" pitchFamily="18" charset="0"/>
                                      </a:rPr>
                                      <m:t>trend</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𝑥</m:t>
                                    </m:r>
                                  </m:e>
                                  <m:sub>
                                    <m:r>
                                      <a:rPr lang="en-US" b="0" i="1" smtClean="0">
                                        <a:solidFill>
                                          <a:schemeClr val="accent3"/>
                                        </a:solidFill>
                                        <a:latin typeface="Cambria Math" panose="02040503050406030204" pitchFamily="18" charset="0"/>
                                      </a:rPr>
                                      <m:t>𝑡</m:t>
                                    </m:r>
                                  </m:sub>
                                  <m:sup>
                                    <m:r>
                                      <m:rPr>
                                        <m:sty m:val="p"/>
                                      </m:rPr>
                                      <a:rPr lang="en-US" b="0" i="0" smtClean="0">
                                        <a:solidFill>
                                          <a:schemeClr val="accent3"/>
                                        </a:solidFill>
                                        <a:latin typeface="Cambria Math" panose="02040503050406030204" pitchFamily="18" charset="0"/>
                                      </a:rPr>
                                      <m:t>last</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4017853877"/>
                  </p:ext>
                </p:extLst>
              </p:nvPr>
            </p:nvGraphicFramePr>
            <p:xfrm>
              <a:off x="1764238" y="2444717"/>
              <a:ext cx="5784248" cy="707853"/>
            </p:xfrm>
            <a:graphic>
              <a:graphicData uri="http://schemas.openxmlformats.org/drawingml/2006/table">
                <a:tbl>
                  <a:tblPr firstRow="1" bandRow="1">
                    <a:tableStyleId>{5C22544A-7EE6-4342-B048-85BDC9FD1C3A}</a:tableStyleId>
                  </a:tblPr>
                  <a:tblGrid>
                    <a:gridCol w="1446062">
                      <a:extLst>
                        <a:ext uri="{9D8B030D-6E8A-4147-A177-3AD203B41FA5}">
                          <a16:colId xmlns:a16="http://schemas.microsoft.com/office/drawing/2014/main" val="4002730172"/>
                        </a:ext>
                      </a:extLst>
                    </a:gridCol>
                    <a:gridCol w="1446062">
                      <a:extLst>
                        <a:ext uri="{9D8B030D-6E8A-4147-A177-3AD203B41FA5}">
                          <a16:colId xmlns:a16="http://schemas.microsoft.com/office/drawing/2014/main" val="2300620790"/>
                        </a:ext>
                      </a:extLst>
                    </a:gridCol>
                    <a:gridCol w="1446062">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1492693499"/>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877" t="-3509" r="-302632"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0000" t="-3509" r="-200000"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3509" r="-101754"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01754" t="-3509" r="-1754"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2443105"/>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3" name="Right Brace 2">
            <a:extLst>
              <a:ext uri="{FF2B5EF4-FFF2-40B4-BE49-F238E27FC236}">
                <a16:creationId xmlns:a16="http://schemas.microsoft.com/office/drawing/2014/main" id="{A25AEDEE-D82E-CF43-AF6B-729D347041FA}"/>
              </a:ext>
            </a:extLst>
          </p:cNvPr>
          <p:cNvSpPr/>
          <p:nvPr/>
        </p:nvSpPr>
        <p:spPr>
          <a:xfrm rot="5400000">
            <a:off x="4395481" y="758549"/>
            <a:ext cx="521762" cy="578424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934248-93AA-8E46-9950-E5A3E43DC1FC}"/>
                  </a:ext>
                </a:extLst>
              </p:cNvPr>
              <p:cNvSpPr txBox="1"/>
              <p:nvPr/>
            </p:nvSpPr>
            <p:spPr>
              <a:xfrm>
                <a:off x="790207" y="4086865"/>
                <a:ext cx="7732310" cy="497957"/>
              </a:xfrm>
              <a:prstGeom prst="rect">
                <a:avLst/>
              </a:prstGeom>
              <a:noFill/>
            </p:spPr>
            <p:txBody>
              <a:bodyPr wrap="none" rtlCol="0">
                <a:spAutoFit/>
              </a:bodyPr>
              <a:lstStyle/>
              <a:p>
                <a:r>
                  <a:rPr lang="en-US" sz="2636" dirty="0"/>
                  <a:t>Vector of length </a:t>
                </a:r>
                <a14:m>
                  <m:oMath xmlns:m="http://schemas.openxmlformats.org/officeDocument/2006/math">
                    <m:r>
                      <a:rPr lang="en-US" sz="2636" i="1" dirty="0" smtClean="0">
                        <a:latin typeface="Cambria Math" panose="02040503050406030204" pitchFamily="18" charset="0"/>
                      </a:rPr>
                      <m:t>4</m:t>
                    </m:r>
                    <m:r>
                      <a:rPr lang="en-US" sz="2636" i="1" dirty="0" smtClean="0">
                        <a:latin typeface="Cambria Math" panose="02040503050406030204" pitchFamily="18" charset="0"/>
                      </a:rPr>
                      <m:t>𝑀</m:t>
                    </m:r>
                  </m:oMath>
                </a14:m>
                <a:r>
                  <a:rPr lang="en-US" sz="2636" dirty="0"/>
                  <a:t> with summary stats A – D at time </a:t>
                </a:r>
                <a14:m>
                  <m:oMath xmlns:m="http://schemas.openxmlformats.org/officeDocument/2006/math">
                    <m:r>
                      <a:rPr lang="en-US" sz="2636" i="1" dirty="0" smtClean="0">
                        <a:latin typeface="Cambria Math" panose="02040503050406030204" pitchFamily="18" charset="0"/>
                      </a:rPr>
                      <m:t>𝑡</m:t>
                    </m:r>
                  </m:oMath>
                </a14:m>
                <a:endParaRPr lang="en-US" sz="2636" u="sng" dirty="0"/>
              </a:p>
            </p:txBody>
          </p:sp>
        </mc:Choice>
        <mc:Fallback xmlns="">
          <p:sp>
            <p:nvSpPr>
              <p:cNvPr id="8" name="TextBox 7">
                <a:extLst>
                  <a:ext uri="{FF2B5EF4-FFF2-40B4-BE49-F238E27FC236}">
                    <a16:creationId xmlns:a16="http://schemas.microsoft.com/office/drawing/2014/main" id="{C9934248-93AA-8E46-9950-E5A3E43DC1FC}"/>
                  </a:ext>
                </a:extLst>
              </p:cNvPr>
              <p:cNvSpPr txBox="1">
                <a:spLocks noRot="1" noChangeAspect="1" noMove="1" noResize="1" noEditPoints="1" noAdjustHandles="1" noChangeArrowheads="1" noChangeShapeType="1" noTextEdit="1"/>
              </p:cNvSpPr>
              <p:nvPr/>
            </p:nvSpPr>
            <p:spPr>
              <a:xfrm>
                <a:off x="790207" y="4086865"/>
                <a:ext cx="7732310" cy="497957"/>
              </a:xfrm>
              <a:prstGeom prst="rect">
                <a:avLst/>
              </a:prstGeom>
              <a:blipFill>
                <a:blip r:embed="rId6"/>
                <a:stretch>
                  <a:fillRect l="-1311" t="-10000" b="-30000"/>
                </a:stretch>
              </a:blipFill>
            </p:spPr>
            <p:txBody>
              <a:bodyPr/>
              <a:lstStyle/>
              <a:p>
                <a:r>
                  <a:rPr lang="en-US">
                    <a:noFill/>
                  </a:rPr>
                  <a:t> </a:t>
                </a:r>
              </a:p>
            </p:txBody>
          </p:sp>
        </mc:Fallback>
      </mc:AlternateContent>
    </p:spTree>
    <p:extLst>
      <p:ext uri="{BB962C8B-B14F-4D97-AF65-F5344CB8AC3E}">
        <p14:creationId xmlns:p14="http://schemas.microsoft.com/office/powerpoint/2010/main" val="4028938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609600" y="274639"/>
            <a:ext cx="10972800" cy="1143000"/>
          </a:xfrm>
        </p:spPr>
        <p:txBody>
          <a:bodyPr>
            <a:noAutofit/>
          </a:bodyPr>
          <a:lstStyle/>
          <a:p>
            <a:r>
              <a:rPr lang="en-US" sz="4400" dirty="0"/>
              <a:t>Now we can use logistic regression</a:t>
            </a:r>
            <a:br>
              <a:rPr lang="en-US" sz="4400" dirty="0"/>
            </a:br>
            <a:r>
              <a:rPr lang="en-US" sz="4400" dirty="0"/>
              <a:t>(or any other classifier)</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1976425096"/>
                  </p:ext>
                </p:extLst>
              </p:nvPr>
            </p:nvGraphicFramePr>
            <p:xfrm>
              <a:off x="1764238" y="5077084"/>
              <a:ext cx="5784248" cy="707853"/>
            </p:xfrm>
            <a:graphic>
              <a:graphicData uri="http://schemas.openxmlformats.org/drawingml/2006/table">
                <a:tbl>
                  <a:tblPr firstRow="1" bandRow="1">
                    <a:tableStyleId>{5C22544A-7EE6-4342-B048-85BDC9FD1C3A}</a:tableStyleId>
                  </a:tblPr>
                  <a:tblGrid>
                    <a:gridCol w="1446062">
                      <a:extLst>
                        <a:ext uri="{9D8B030D-6E8A-4147-A177-3AD203B41FA5}">
                          <a16:colId xmlns:a16="http://schemas.microsoft.com/office/drawing/2014/main" val="4002730172"/>
                        </a:ext>
                      </a:extLst>
                    </a:gridCol>
                    <a:gridCol w="1446062">
                      <a:extLst>
                        <a:ext uri="{9D8B030D-6E8A-4147-A177-3AD203B41FA5}">
                          <a16:colId xmlns:a16="http://schemas.microsoft.com/office/drawing/2014/main" val="2300620790"/>
                        </a:ext>
                      </a:extLst>
                    </a:gridCol>
                    <a:gridCol w="1446062">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1492693499"/>
                        </a:ext>
                      </a:extLst>
                    </a:gridCol>
                  </a:tblGrid>
                  <a:tr h="707853">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5"/>
                                        </a:solidFill>
                                        <a:latin typeface="Cambria Math" panose="02040503050406030204" pitchFamily="18" charset="0"/>
                                      </a:rPr>
                                    </m:ctrlPr>
                                  </m:sSubSup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𝑡</m:t>
                                    </m:r>
                                  </m:sub>
                                  <m:sup>
                                    <m:r>
                                      <m:rPr>
                                        <m:sty m:val="p"/>
                                      </m:rPr>
                                      <a:rPr lang="en-US" b="0" i="0" smtClean="0">
                                        <a:solidFill>
                                          <a:schemeClr val="accent5"/>
                                        </a:solidFill>
                                        <a:latin typeface="Cambria Math" panose="02040503050406030204" pitchFamily="18" charset="0"/>
                                      </a:rPr>
                                      <m:t>mean</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4"/>
                                        </a:solidFill>
                                        <a:latin typeface="Cambria Math" panose="02040503050406030204" pitchFamily="18" charset="0"/>
                                      </a:rPr>
                                    </m:ctrlPr>
                                  </m:sSubSupPr>
                                  <m:e>
                                    <m:r>
                                      <a:rPr lang="en-US" b="0" i="1" smtClean="0">
                                        <a:solidFill>
                                          <a:schemeClr val="accent4"/>
                                        </a:solidFill>
                                        <a:latin typeface="Cambria Math" panose="02040503050406030204" pitchFamily="18" charset="0"/>
                                      </a:rPr>
                                      <m:t>𝑥</m:t>
                                    </m:r>
                                  </m:e>
                                  <m:sub>
                                    <m:r>
                                      <a:rPr lang="en-US" b="0" i="1" smtClean="0">
                                        <a:solidFill>
                                          <a:schemeClr val="accent4"/>
                                        </a:solidFill>
                                        <a:latin typeface="Cambria Math" panose="02040503050406030204" pitchFamily="18" charset="0"/>
                                      </a:rPr>
                                      <m:t>𝑡</m:t>
                                    </m:r>
                                  </m:sub>
                                  <m:sup>
                                    <m:r>
                                      <m:rPr>
                                        <m:sty m:val="p"/>
                                      </m:rPr>
                                      <a:rPr lang="en-US" b="0" i="0" smtClean="0">
                                        <a:solidFill>
                                          <a:schemeClr val="accent4"/>
                                        </a:solidFill>
                                        <a:latin typeface="Cambria Math" panose="02040503050406030204" pitchFamily="18" charset="0"/>
                                      </a:rPr>
                                      <m:t>sum</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2"/>
                                        </a:solidFill>
                                        <a:latin typeface="Cambria Math" panose="02040503050406030204" pitchFamily="18" charset="0"/>
                                      </a:rPr>
                                    </m:ctrlPr>
                                  </m:sSubSupPr>
                                  <m:e>
                                    <m:r>
                                      <a:rPr lang="en-US" b="0"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𝑡</m:t>
                                    </m:r>
                                  </m:sub>
                                  <m:sup>
                                    <m:r>
                                      <m:rPr>
                                        <m:sty m:val="p"/>
                                      </m:rPr>
                                      <a:rPr lang="en-US" b="0" i="0" smtClean="0">
                                        <a:solidFill>
                                          <a:schemeClr val="accent2"/>
                                        </a:solidFill>
                                        <a:latin typeface="Cambria Math" panose="02040503050406030204" pitchFamily="18" charset="0"/>
                                      </a:rPr>
                                      <m:t>trend</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Sup>
                                  <m:sSubSupPr>
                                    <m:ctrlPr>
                                      <a:rPr lang="en-US" b="0" i="1" smtClean="0">
                                        <a:solidFill>
                                          <a:schemeClr val="accent3"/>
                                        </a:solidFill>
                                        <a:latin typeface="Cambria Math" panose="02040503050406030204" pitchFamily="18" charset="0"/>
                                      </a:rPr>
                                    </m:ctrlPr>
                                  </m:sSubSupPr>
                                  <m:e>
                                    <m:r>
                                      <a:rPr lang="en-US" b="0" i="1" smtClean="0">
                                        <a:solidFill>
                                          <a:schemeClr val="accent3"/>
                                        </a:solidFill>
                                        <a:latin typeface="Cambria Math" panose="02040503050406030204" pitchFamily="18" charset="0"/>
                                      </a:rPr>
                                      <m:t>𝑥</m:t>
                                    </m:r>
                                  </m:e>
                                  <m:sub>
                                    <m:r>
                                      <a:rPr lang="en-US" b="0" i="1" smtClean="0">
                                        <a:solidFill>
                                          <a:schemeClr val="accent3"/>
                                        </a:solidFill>
                                        <a:latin typeface="Cambria Math" panose="02040503050406030204" pitchFamily="18" charset="0"/>
                                      </a:rPr>
                                      <m:t>𝑡</m:t>
                                    </m:r>
                                  </m:sub>
                                  <m:sup>
                                    <m:r>
                                      <m:rPr>
                                        <m:sty m:val="p"/>
                                      </m:rPr>
                                      <a:rPr lang="en-US" b="0" i="0" smtClean="0">
                                        <a:solidFill>
                                          <a:schemeClr val="accent3"/>
                                        </a:solidFill>
                                        <a:latin typeface="Cambria Math" panose="02040503050406030204" pitchFamily="18" charset="0"/>
                                      </a:rPr>
                                      <m:t>last</m:t>
                                    </m:r>
                                  </m:sup>
                                </m:sSubSup>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1976425096"/>
                  </p:ext>
                </p:extLst>
              </p:nvPr>
            </p:nvGraphicFramePr>
            <p:xfrm>
              <a:off x="1764238" y="5077084"/>
              <a:ext cx="5784248" cy="707853"/>
            </p:xfrm>
            <a:graphic>
              <a:graphicData uri="http://schemas.openxmlformats.org/drawingml/2006/table">
                <a:tbl>
                  <a:tblPr firstRow="1" bandRow="1">
                    <a:tableStyleId>{5C22544A-7EE6-4342-B048-85BDC9FD1C3A}</a:tableStyleId>
                  </a:tblPr>
                  <a:tblGrid>
                    <a:gridCol w="1446062">
                      <a:extLst>
                        <a:ext uri="{9D8B030D-6E8A-4147-A177-3AD203B41FA5}">
                          <a16:colId xmlns:a16="http://schemas.microsoft.com/office/drawing/2014/main" val="4002730172"/>
                        </a:ext>
                      </a:extLst>
                    </a:gridCol>
                    <a:gridCol w="1446062">
                      <a:extLst>
                        <a:ext uri="{9D8B030D-6E8A-4147-A177-3AD203B41FA5}">
                          <a16:colId xmlns:a16="http://schemas.microsoft.com/office/drawing/2014/main" val="2300620790"/>
                        </a:ext>
                      </a:extLst>
                    </a:gridCol>
                    <a:gridCol w="1446062">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1492693499"/>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877" t="-3509" r="-302632"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0000" t="-3509" r="-200000"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3509" r="-101754" b="-3509"/>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301754" t="-3509" r="-1754"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3528003526"/>
                  </p:ext>
                </p:extLst>
              </p:nvPr>
            </p:nvGraphicFramePr>
            <p:xfrm>
              <a:off x="1041207" y="507547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r>
                                      <a:rPr lang="en-US" b="0" i="1" smtClean="0">
                                        <a:solidFill>
                                          <a:schemeClr val="tx1"/>
                                        </a:solidFill>
                                        <a:latin typeface="Cambria Math" panose="02040503050406030204" pitchFamily="18" charset="0"/>
                                      </a:rPr>
                                      <m:t>′</m:t>
                                    </m:r>
                                  </m:e>
                                  <m:sub>
                                    <m:r>
                                      <a:rPr lang="en-US" b="0" i="1" smtClean="0">
                                        <a:solidFill>
                                          <a:schemeClr val="tx1"/>
                                        </a:solidFill>
                                        <a:latin typeface="Cambria Math" panose="02040503050406030204" pitchFamily="18" charset="0"/>
                                      </a:rPr>
                                      <m:t>𝑡</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3528003526"/>
                  </p:ext>
                </p:extLst>
              </p:nvPr>
            </p:nvGraphicFramePr>
            <p:xfrm>
              <a:off x="1041207" y="507547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1754"/>
                          </a:stretch>
                        </a:blipFill>
                      </a:tcPr>
                    </a:tc>
                    <a:extLst>
                      <a:ext uri="{0D108BD9-81ED-4DB2-BD59-A6C34878D82A}">
                        <a16:rowId xmlns:a16="http://schemas.microsoft.com/office/drawing/2014/main" val="3775152605"/>
                      </a:ext>
                    </a:extLst>
                  </a:tr>
                </a:tbl>
              </a:graphicData>
            </a:graphic>
          </p:graphicFrame>
        </mc:Fallback>
      </mc:AlternateContent>
      <p:cxnSp>
        <p:nvCxnSpPr>
          <p:cNvPr id="9" name="Straight Arrow Connector 8">
            <a:extLst>
              <a:ext uri="{FF2B5EF4-FFF2-40B4-BE49-F238E27FC236}">
                <a16:creationId xmlns:a16="http://schemas.microsoft.com/office/drawing/2014/main" id="{4ACA968C-A268-014B-B6F8-3A9C4BDD835F}"/>
              </a:ext>
            </a:extLst>
          </p:cNvPr>
          <p:cNvCxnSpPr>
            <a:cxnSpLocks/>
          </p:cNvCxnSpPr>
          <p:nvPr/>
        </p:nvCxnSpPr>
        <p:spPr>
          <a:xfrm flipV="1">
            <a:off x="3583114" y="3560168"/>
            <a:ext cx="1106435" cy="150099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 name="Straight Arrow Connector 9">
            <a:extLst>
              <a:ext uri="{FF2B5EF4-FFF2-40B4-BE49-F238E27FC236}">
                <a16:creationId xmlns:a16="http://schemas.microsoft.com/office/drawing/2014/main" id="{B99D8050-A305-FA4D-B81C-8894108882DF}"/>
              </a:ext>
            </a:extLst>
          </p:cNvPr>
          <p:cNvCxnSpPr>
            <a:cxnSpLocks/>
          </p:cNvCxnSpPr>
          <p:nvPr/>
        </p:nvCxnSpPr>
        <p:spPr>
          <a:xfrm flipH="1" flipV="1">
            <a:off x="4657447" y="3523639"/>
            <a:ext cx="2546917" cy="15375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8562A8DA-0730-F245-B026-9D64BB13180E}"/>
              </a:ext>
            </a:extLst>
          </p:cNvPr>
          <p:cNvCxnSpPr>
            <a:cxnSpLocks/>
          </p:cNvCxnSpPr>
          <p:nvPr/>
        </p:nvCxnSpPr>
        <p:spPr>
          <a:xfrm flipV="1">
            <a:off x="2188346" y="3577700"/>
            <a:ext cx="2469101" cy="14834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BA902188-6DAD-A54E-B6F3-D8B2A24DA7BD}"/>
              </a:ext>
            </a:extLst>
          </p:cNvPr>
          <p:cNvCxnSpPr>
            <a:cxnSpLocks/>
          </p:cNvCxnSpPr>
          <p:nvPr/>
        </p:nvCxnSpPr>
        <p:spPr>
          <a:xfrm flipV="1">
            <a:off x="2806064" y="3576086"/>
            <a:ext cx="1885923" cy="148508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1769DE3C-6136-A346-B0ED-C9D619DA3733}"/>
              </a:ext>
            </a:extLst>
          </p:cNvPr>
          <p:cNvCxnSpPr>
            <a:cxnSpLocks/>
          </p:cNvCxnSpPr>
          <p:nvPr/>
        </p:nvCxnSpPr>
        <p:spPr>
          <a:xfrm flipV="1">
            <a:off x="4202282" y="3544249"/>
            <a:ext cx="487267" cy="154714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A69B26F0-34F7-C844-9916-94B2EDEC9261}"/>
              </a:ext>
            </a:extLst>
          </p:cNvPr>
          <p:cNvCxnSpPr>
            <a:cxnSpLocks/>
          </p:cNvCxnSpPr>
          <p:nvPr/>
        </p:nvCxnSpPr>
        <p:spPr>
          <a:xfrm flipH="1" flipV="1">
            <a:off x="4657447" y="3560168"/>
            <a:ext cx="455168" cy="15153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6FEAC944-C851-434E-86EC-CF1D27AFE0F8}"/>
              </a:ext>
            </a:extLst>
          </p:cNvPr>
          <p:cNvCxnSpPr>
            <a:cxnSpLocks/>
          </p:cNvCxnSpPr>
          <p:nvPr/>
        </p:nvCxnSpPr>
        <p:spPr>
          <a:xfrm flipH="1" flipV="1">
            <a:off x="4657447" y="3525253"/>
            <a:ext cx="987866" cy="15502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4F795BA0-3DE1-F647-A8AD-9287E42648A1}"/>
              </a:ext>
            </a:extLst>
          </p:cNvPr>
          <p:cNvCxnSpPr>
            <a:cxnSpLocks/>
          </p:cNvCxnSpPr>
          <p:nvPr/>
        </p:nvCxnSpPr>
        <p:spPr>
          <a:xfrm flipH="1" flipV="1">
            <a:off x="4657447" y="3558554"/>
            <a:ext cx="1930086" cy="1502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23" name="Table 22">
            <a:extLst>
              <a:ext uri="{FF2B5EF4-FFF2-40B4-BE49-F238E27FC236}">
                <a16:creationId xmlns:a16="http://schemas.microsoft.com/office/drawing/2014/main" id="{B9F9C1CE-DC34-4046-AA87-FBA15B193508}"/>
              </a:ext>
            </a:extLst>
          </p:cNvPr>
          <p:cNvGraphicFramePr>
            <a:graphicFrameLocks noGrp="1"/>
          </p:cNvGraphicFramePr>
          <p:nvPr>
            <p:extLst>
              <p:ext uri="{D42A27DB-BD31-4B8C-83A1-F6EECF244321}">
                <p14:modId xmlns:p14="http://schemas.microsoft.com/office/powerpoint/2010/main" val="168927339"/>
              </p:ext>
            </p:extLst>
          </p:nvPr>
        </p:nvGraphicFramePr>
        <p:xfrm>
          <a:off x="4426704" y="3283107"/>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24" name="TextBox 23">
            <a:extLst>
              <a:ext uri="{FF2B5EF4-FFF2-40B4-BE49-F238E27FC236}">
                <a16:creationId xmlns:a16="http://schemas.microsoft.com/office/drawing/2014/main" id="{40585897-A04A-4442-B677-E321B93A1BC2}"/>
              </a:ext>
            </a:extLst>
          </p:cNvPr>
          <p:cNvSpPr txBox="1"/>
          <p:nvPr/>
        </p:nvSpPr>
        <p:spPr>
          <a:xfrm>
            <a:off x="4888069" y="3219809"/>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t</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4F030382-9078-2440-A18F-CBBDA770884B}"/>
                  </a:ext>
                </a:extLst>
              </p:cNvPr>
              <p:cNvSpPr/>
              <p:nvPr/>
            </p:nvSpPr>
            <p:spPr>
              <a:xfrm>
                <a:off x="4422268" y="2518190"/>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25" name="Oval 24">
                <a:extLst>
                  <a:ext uri="{FF2B5EF4-FFF2-40B4-BE49-F238E27FC236}">
                    <a16:creationId xmlns:a16="http://schemas.microsoft.com/office/drawing/2014/main" id="{4F030382-9078-2440-A18F-CBBDA770884B}"/>
                  </a:ext>
                </a:extLst>
              </p:cNvPr>
              <p:cNvSpPr>
                <a:spLocks noRot="1" noChangeAspect="1" noMove="1" noResize="1" noEditPoints="1" noAdjustHandles="1" noChangeArrowheads="1" noChangeShapeType="1" noTextEdit="1"/>
              </p:cNvSpPr>
              <p:nvPr/>
            </p:nvSpPr>
            <p:spPr>
              <a:xfrm>
                <a:off x="4422268" y="2518190"/>
                <a:ext cx="470357" cy="459473"/>
              </a:xfrm>
              <a:prstGeom prst="ellipse">
                <a:avLst/>
              </a:prstGeom>
              <a:blipFill>
                <a:blip r:embed="rId5"/>
                <a:stretch>
                  <a:fillRect l="-32500" t="-7692" b="-38462"/>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CBA5954-7EB2-7445-92D5-1262AB8A6F89}"/>
              </a:ext>
            </a:extLst>
          </p:cNvPr>
          <p:cNvCxnSpPr>
            <a:cxnSpLocks/>
            <a:stCxn id="23" idx="0"/>
            <a:endCxn id="25" idx="4"/>
          </p:cNvCxnSpPr>
          <p:nvPr/>
        </p:nvCxnSpPr>
        <p:spPr>
          <a:xfrm flipV="1">
            <a:off x="4657447" y="2977663"/>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27" name="Table 26">
            <a:extLst>
              <a:ext uri="{FF2B5EF4-FFF2-40B4-BE49-F238E27FC236}">
                <a16:creationId xmlns:a16="http://schemas.microsoft.com/office/drawing/2014/main" id="{1432788D-2A18-764F-9246-58E32853EE89}"/>
              </a:ext>
            </a:extLst>
          </p:cNvPr>
          <p:cNvGraphicFramePr>
            <a:graphicFrameLocks noGrp="1"/>
          </p:cNvGraphicFramePr>
          <p:nvPr>
            <p:extLst>
              <p:ext uri="{D42A27DB-BD31-4B8C-83A1-F6EECF244321}">
                <p14:modId xmlns:p14="http://schemas.microsoft.com/office/powerpoint/2010/main" val="36340993"/>
              </p:ext>
            </p:extLst>
          </p:nvPr>
        </p:nvGraphicFramePr>
        <p:xfrm>
          <a:off x="4426704" y="1794399"/>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28" name="Straight Arrow Connector 27">
            <a:extLst>
              <a:ext uri="{FF2B5EF4-FFF2-40B4-BE49-F238E27FC236}">
                <a16:creationId xmlns:a16="http://schemas.microsoft.com/office/drawing/2014/main" id="{7D43F22A-C82D-5348-95EE-492A00493CBF}"/>
              </a:ext>
            </a:extLst>
          </p:cNvPr>
          <p:cNvCxnSpPr>
            <a:cxnSpLocks/>
            <a:stCxn id="25" idx="0"/>
            <a:endCxn id="27" idx="2"/>
          </p:cNvCxnSpPr>
          <p:nvPr/>
        </p:nvCxnSpPr>
        <p:spPr>
          <a:xfrm flipV="1">
            <a:off x="4657447" y="2253872"/>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7D870DD-F34C-024E-AC36-C225E4F2747C}"/>
                  </a:ext>
                </a:extLst>
              </p:cNvPr>
              <p:cNvSpPr txBox="1"/>
              <p:nvPr/>
            </p:nvSpPr>
            <p:spPr>
              <a:xfrm>
                <a:off x="4862081" y="1757215"/>
                <a:ext cx="2984380"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𝑡</m:t>
                          </m:r>
                        </m:sub>
                      </m:sSub>
                      <m:r>
                        <a:rPr lang="en-US" sz="2797" b="0" i="1" dirty="0" smtClean="0">
                          <a:latin typeface="Cambria Math" panose="02040503050406030204" pitchFamily="18" charset="0"/>
                          <a:cs typeface="Times New Roman" panose="02020603050405020304" pitchFamily="18" charset="0"/>
                        </a:rPr>
                        <m:t>=</m:t>
                      </m:r>
                      <m:r>
                        <a:rPr lang="en-US" sz="2797" b="0" i="1" dirty="0" smtClean="0">
                          <a:latin typeface="Cambria Math" panose="02040503050406030204" pitchFamily="18" charset="0"/>
                          <a:cs typeface="Times New Roman" panose="02020603050405020304" pitchFamily="18" charset="0"/>
                        </a:rPr>
                        <m:t>𝑝</m:t>
                      </m:r>
                      <m:r>
                        <a:rPr lang="en-US" sz="2797" b="0" i="1" dirty="0" smtClean="0">
                          <a:latin typeface="Cambria Math" panose="02040503050406030204" pitchFamily="18" charset="0"/>
                          <a:cs typeface="Times New Roman" panose="02020603050405020304" pitchFamily="18" charset="0"/>
                        </a:rPr>
                        <m:t>(</m:t>
                      </m:r>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𝑦</m:t>
                          </m:r>
                        </m:e>
                        <m:sub>
                          <m:r>
                            <a:rPr lang="en-US" sz="2797" b="0" i="1" dirty="0" smtClean="0">
                              <a:latin typeface="Cambria Math" panose="02040503050406030204" pitchFamily="18" charset="0"/>
                              <a:cs typeface="Times New Roman" panose="02020603050405020304" pitchFamily="18" charset="0"/>
                            </a:rPr>
                            <m:t>𝑡</m:t>
                          </m:r>
                        </m:sub>
                      </m:sSub>
                      <m:r>
                        <a:rPr lang="en-US" sz="2797" b="0" i="1" dirty="0" smtClean="0">
                          <a:latin typeface="Cambria Math" panose="02040503050406030204" pitchFamily="18" charset="0"/>
                          <a:cs typeface="Times New Roman" panose="02020603050405020304" pitchFamily="18" charset="0"/>
                        </a:rPr>
                        <m:t>=1|</m:t>
                      </m:r>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𝑥</m:t>
                          </m:r>
                          <m:r>
                            <a:rPr lang="en-US" sz="2797" b="0" i="1" dirty="0" smtClean="0">
                              <a:latin typeface="Cambria Math" panose="02040503050406030204" pitchFamily="18" charset="0"/>
                              <a:cs typeface="Times New Roman" panose="02020603050405020304" pitchFamily="18" charset="0"/>
                            </a:rPr>
                            <m:t>′</m:t>
                          </m:r>
                        </m:e>
                        <m:sub>
                          <m:r>
                            <a:rPr lang="en-US" sz="2797" b="0" i="1" dirty="0" smtClean="0">
                              <a:latin typeface="Cambria Math" panose="02040503050406030204" pitchFamily="18" charset="0"/>
                              <a:cs typeface="Times New Roman" panose="02020603050405020304" pitchFamily="18" charset="0"/>
                            </a:rPr>
                            <m:t>𝑡</m:t>
                          </m:r>
                        </m:sub>
                      </m:sSub>
                      <m:r>
                        <a:rPr lang="en-US" sz="2797" b="0" i="1" dirty="0" smtClean="0">
                          <a:latin typeface="Cambria Math" panose="02040503050406030204" pitchFamily="18" charset="0"/>
                          <a:cs typeface="Times New Roman" panose="02020603050405020304" pitchFamily="18" charset="0"/>
                        </a:rPr>
                        <m:t>)</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77D870DD-F34C-024E-AC36-C225E4F2747C}"/>
                  </a:ext>
                </a:extLst>
              </p:cNvPr>
              <p:cNvSpPr txBox="1">
                <a:spLocks noRot="1" noChangeAspect="1" noMove="1" noResize="1" noEditPoints="1" noAdjustHandles="1" noChangeArrowheads="1" noChangeShapeType="1" noTextEdit="1"/>
              </p:cNvSpPr>
              <p:nvPr/>
            </p:nvSpPr>
            <p:spPr>
              <a:xfrm>
                <a:off x="4862081" y="1757215"/>
                <a:ext cx="2984380" cy="512576"/>
              </a:xfrm>
              <a:prstGeom prst="rect">
                <a:avLst/>
              </a:prstGeom>
              <a:blipFill>
                <a:blip r:embed="rId6"/>
                <a:stretch>
                  <a:fillRect l="-847" r="-2119" b="-21429"/>
                </a:stretch>
              </a:blipFill>
            </p:spPr>
            <p:txBody>
              <a:bodyPr/>
              <a:lstStyle/>
              <a:p>
                <a:r>
                  <a:rPr lang="en-US">
                    <a:noFill/>
                  </a:rPr>
                  <a:t> </a:t>
                </a:r>
              </a:p>
            </p:txBody>
          </p:sp>
        </mc:Fallback>
      </mc:AlternateContent>
    </p:spTree>
    <p:extLst>
      <p:ext uri="{BB962C8B-B14F-4D97-AF65-F5344CB8AC3E}">
        <p14:creationId xmlns:p14="http://schemas.microsoft.com/office/powerpoint/2010/main" val="2636970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A80D6-8530-A748-AC27-440860D235F2}"/>
              </a:ext>
            </a:extLst>
          </p:cNvPr>
          <p:cNvSpPr>
            <a:spLocks noGrp="1"/>
          </p:cNvSpPr>
          <p:nvPr>
            <p:ph type="title"/>
          </p:nvPr>
        </p:nvSpPr>
        <p:spPr/>
        <p:txBody>
          <a:bodyPr>
            <a:normAutofit fontScale="90000"/>
          </a:bodyPr>
          <a:lstStyle/>
          <a:p>
            <a:r>
              <a:rPr lang="en-US" dirty="0"/>
              <a:t>Contrast with text summary stats</a:t>
            </a:r>
          </a:p>
        </p:txBody>
      </p:sp>
      <p:sp>
        <p:nvSpPr>
          <p:cNvPr id="3" name="Content Placeholder 2">
            <a:extLst>
              <a:ext uri="{FF2B5EF4-FFF2-40B4-BE49-F238E27FC236}">
                <a16:creationId xmlns:a16="http://schemas.microsoft.com/office/drawing/2014/main" id="{80AAE451-0EF2-0E4F-B46F-1E15D5D919E2}"/>
              </a:ext>
            </a:extLst>
          </p:cNvPr>
          <p:cNvSpPr>
            <a:spLocks noGrp="1"/>
          </p:cNvSpPr>
          <p:nvPr>
            <p:ph idx="1"/>
          </p:nvPr>
        </p:nvSpPr>
        <p:spPr/>
        <p:txBody>
          <a:bodyPr/>
          <a:lstStyle/>
          <a:p>
            <a:endParaRPr lang="en-US" dirty="0"/>
          </a:p>
          <a:p>
            <a:r>
              <a:rPr lang="en-US" dirty="0"/>
              <a:t>Cannot look at future values</a:t>
            </a:r>
          </a:p>
          <a:p>
            <a:endParaRPr lang="en-US" dirty="0"/>
          </a:p>
          <a:p>
            <a:r>
              <a:rPr lang="en-US" dirty="0"/>
              <a:t>Window length is fixed</a:t>
            </a:r>
          </a:p>
        </p:txBody>
      </p:sp>
    </p:spTree>
    <p:extLst>
      <p:ext uri="{BB962C8B-B14F-4D97-AF65-F5344CB8AC3E}">
        <p14:creationId xmlns:p14="http://schemas.microsoft.com/office/powerpoint/2010/main" val="4790526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0BD06-AD53-9D48-82B4-931A0BE5F58C}"/>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BF67B13B-3D28-4F43-9FCC-6A9AC8D77A29}"/>
              </a:ext>
            </a:extLst>
          </p:cNvPr>
          <p:cNvSpPr>
            <a:spLocks noGrp="1"/>
          </p:cNvSpPr>
          <p:nvPr>
            <p:ph idx="1"/>
          </p:nvPr>
        </p:nvSpPr>
        <p:spPr>
          <a:xfrm>
            <a:off x="609600" y="1801091"/>
            <a:ext cx="10972800" cy="4325073"/>
          </a:xfrm>
        </p:spPr>
        <p:txBody>
          <a:bodyPr>
            <a:normAutofit fontScale="92500"/>
          </a:bodyPr>
          <a:lstStyle/>
          <a:p>
            <a:r>
              <a:rPr lang="en-US" dirty="0"/>
              <a:t>Missing values</a:t>
            </a:r>
          </a:p>
          <a:p>
            <a:endParaRPr lang="en-US" dirty="0"/>
          </a:p>
          <a:p>
            <a:r>
              <a:rPr lang="en-US" dirty="0"/>
              <a:t>Inconsistent or unequal measurement intervals</a:t>
            </a:r>
          </a:p>
          <a:p>
            <a:endParaRPr lang="en-US" dirty="0"/>
          </a:p>
          <a:p>
            <a:r>
              <a:rPr lang="en-US" dirty="0"/>
              <a:t>Appropriate summary stats vary between measurement types</a:t>
            </a:r>
          </a:p>
        </p:txBody>
      </p:sp>
    </p:spTree>
    <p:extLst>
      <p:ext uri="{BB962C8B-B14F-4D97-AF65-F5344CB8AC3E}">
        <p14:creationId xmlns:p14="http://schemas.microsoft.com/office/powerpoint/2010/main" val="1030911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STM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89" y="1864740"/>
            <a:ext cx="8950388" cy="33629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colah.github.io/posts/2015-08-Understanding-LSTMs/img/LSTM2-nota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74" y="5390886"/>
            <a:ext cx="4674711" cy="8709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13531" y="164251"/>
            <a:ext cx="5878469" cy="369332"/>
          </a:xfrm>
          <a:prstGeom prst="rect">
            <a:avLst/>
          </a:prstGeom>
        </p:spPr>
        <p:txBody>
          <a:bodyPr wrap="none">
            <a:spAutoFit/>
          </a:bodyPr>
          <a:lstStyle/>
          <a:p>
            <a:r>
              <a:rPr lang="en-US" dirty="0"/>
              <a:t>http://colah.github.io/posts/2015-08-Understanding-LSTMs/</a:t>
            </a:r>
          </a:p>
        </p:txBody>
      </p:sp>
      <p:sp>
        <p:nvSpPr>
          <p:cNvPr id="5" name="Rectangle 4"/>
          <p:cNvSpPr/>
          <p:nvPr/>
        </p:nvSpPr>
        <p:spPr>
          <a:xfrm>
            <a:off x="334875" y="112043"/>
            <a:ext cx="3054041" cy="584775"/>
          </a:xfrm>
          <a:prstGeom prst="rect">
            <a:avLst/>
          </a:prstGeom>
        </p:spPr>
        <p:txBody>
          <a:bodyPr wrap="none">
            <a:spAutoFit/>
          </a:bodyPr>
          <a:lstStyle/>
          <a:p>
            <a:r>
              <a:rPr lang="en-US" sz="3200" dirty="0">
                <a:latin typeface="Arial" panose="020B0604020202020204" pitchFamily="34" charset="0"/>
                <a:cs typeface="Arial" panose="020B0604020202020204" pitchFamily="34" charset="0"/>
              </a:rPr>
              <a:t>Inside an LSTM</a:t>
            </a:r>
          </a:p>
        </p:txBody>
      </p:sp>
    </p:spTree>
    <p:extLst>
      <p:ext uri="{BB962C8B-B14F-4D97-AF65-F5344CB8AC3E}">
        <p14:creationId xmlns:p14="http://schemas.microsoft.com/office/powerpoint/2010/main" val="23496308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rmAutofit/>
          </a:bodyPr>
          <a:lstStyle/>
          <a:p>
            <a:r>
              <a:rPr lang="en-US" sz="4800" dirty="0"/>
              <a:t>Prediction task A: one label per series</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9313" y="5766491"/>
            <a:ext cx="10514930"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any time during surgery</a:t>
            </a:r>
            <a:endParaRPr lang="en-US" sz="2636" u="sng" dirty="0"/>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34948417"/>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r>
                                  <a:rPr lang="en-US" i="1" dirty="0" smtClean="0">
                                    <a:solidFill>
                                      <a:schemeClr val="tx1"/>
                                    </a:solidFill>
                                    <a:latin typeface="Cambria Math" panose="02040503050406030204" pitchFamily="18" charset="0"/>
                                  </a:rPr>
                                  <m:t>𝑦</m:t>
                                </m:r>
                              </m:oMath>
                            </m:oMathPara>
                          </a14:m>
                          <a:endParaRPr 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34948417"/>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4"/>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1456795973"/>
                  </p:ext>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ext uri="{D42A27DB-BD31-4B8C-83A1-F6EECF244321}">
                    <p14:modId xmlns:p14="http://schemas.microsoft.com/office/powerpoint/2010/main" val="1456795973"/>
                  </p:ext>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ext uri="{D42A27DB-BD31-4B8C-83A1-F6EECF244321}">
                    <p14:modId xmlns:p14="http://schemas.microsoft.com/office/powerpoint/2010/main" val="2071662014"/>
                  </p:ext>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ext uri="{D42A27DB-BD31-4B8C-83A1-F6EECF244321}">
                    <p14:modId xmlns:p14="http://schemas.microsoft.com/office/powerpoint/2010/main" val="2071662014"/>
                  </p:ext>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ext uri="{D42A27DB-BD31-4B8C-83A1-F6EECF244321}">
                    <p14:modId xmlns:p14="http://schemas.microsoft.com/office/powerpoint/2010/main" val="521707641"/>
                  </p:ext>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ext uri="{D42A27DB-BD31-4B8C-83A1-F6EECF244321}">
                    <p14:modId xmlns:p14="http://schemas.microsoft.com/office/powerpoint/2010/main" val="521707641"/>
                  </p:ext>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7"/>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3" name="Rectangle 2">
            <a:extLst>
              <a:ext uri="{FF2B5EF4-FFF2-40B4-BE49-F238E27FC236}">
                <a16:creationId xmlns:a16="http://schemas.microsoft.com/office/drawing/2014/main" id="{796B5911-0C8A-C141-A3E1-ECB8FD85F33E}"/>
              </a:ext>
            </a:extLst>
          </p:cNvPr>
          <p:cNvSpPr/>
          <p:nvPr/>
        </p:nvSpPr>
        <p:spPr>
          <a:xfrm rot="5400000">
            <a:off x="1286062" y="3682671"/>
            <a:ext cx="433132" cy="523220"/>
          </a:xfrm>
          <a:prstGeom prst="rect">
            <a:avLst/>
          </a:prstGeom>
        </p:spPr>
        <p:txBody>
          <a:bodyPr wrap="none">
            <a:spAutoFit/>
          </a:bodyPr>
          <a:lstStyle/>
          <a:p>
            <a:r>
              <a:rPr lang="en-US" sz="2800" dirty="0"/>
              <a:t>…</a:t>
            </a:r>
          </a:p>
        </p:txBody>
      </p:sp>
      <p:sp>
        <p:nvSpPr>
          <p:cNvPr id="18" name="Rectangle 17">
            <a:extLst>
              <a:ext uri="{FF2B5EF4-FFF2-40B4-BE49-F238E27FC236}">
                <a16:creationId xmlns:a16="http://schemas.microsoft.com/office/drawing/2014/main" id="{E72A8235-8C44-B840-8A36-08869AFC876D}"/>
              </a:ext>
            </a:extLst>
          </p:cNvPr>
          <p:cNvSpPr/>
          <p:nvPr/>
        </p:nvSpPr>
        <p:spPr>
          <a:xfrm rot="5400000">
            <a:off x="4439796" y="3682671"/>
            <a:ext cx="433132" cy="523220"/>
          </a:xfrm>
          <a:prstGeom prst="rect">
            <a:avLst/>
          </a:prstGeom>
        </p:spPr>
        <p:txBody>
          <a:bodyPr wrap="none">
            <a:spAutoFit/>
          </a:bodyPr>
          <a:lstStyle/>
          <a:p>
            <a:r>
              <a:rPr lang="en-US" sz="2800" dirty="0"/>
              <a:t>…</a:t>
            </a:r>
          </a:p>
        </p:txBody>
      </p:sp>
      <p:cxnSp>
        <p:nvCxnSpPr>
          <p:cNvPr id="5" name="Straight Arrow Connector 4">
            <a:extLst>
              <a:ext uri="{FF2B5EF4-FFF2-40B4-BE49-F238E27FC236}">
                <a16:creationId xmlns:a16="http://schemas.microsoft.com/office/drawing/2014/main" id="{D8DBBDEC-9069-064C-9FD0-79AAC5D0C2BD}"/>
              </a:ext>
            </a:extLst>
          </p:cNvPr>
          <p:cNvCxnSpPr>
            <a:cxnSpLocks/>
            <a:stCxn id="12" idx="3"/>
            <a:endCxn id="13" idx="1"/>
          </p:cNvCxnSpPr>
          <p:nvPr/>
        </p:nvCxnSpPr>
        <p:spPr>
          <a:xfrm flipV="1">
            <a:off x="7548486" y="2202887"/>
            <a:ext cx="1038726"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E4A04A-AD65-FF43-B104-0F619FA1C709}"/>
              </a:ext>
            </a:extLst>
          </p:cNvPr>
          <p:cNvCxnSpPr>
            <a:cxnSpLocks/>
            <a:stCxn id="7" idx="3"/>
            <a:endCxn id="13" idx="1"/>
          </p:cNvCxnSpPr>
          <p:nvPr/>
        </p:nvCxnSpPr>
        <p:spPr>
          <a:xfrm flipV="1">
            <a:off x="7548486" y="2202887"/>
            <a:ext cx="1038726" cy="8789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AA1E9E8-0893-B640-94BE-DF38F35D326F}"/>
              </a:ext>
            </a:extLst>
          </p:cNvPr>
          <p:cNvCxnSpPr>
            <a:cxnSpLocks/>
            <a:stCxn id="17" idx="3"/>
          </p:cNvCxnSpPr>
          <p:nvPr/>
        </p:nvCxnSpPr>
        <p:spPr>
          <a:xfrm flipV="1">
            <a:off x="7548486" y="2202888"/>
            <a:ext cx="1038726" cy="26272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5CF1E8-E028-8F4A-90F5-7E7CEA08CB82}"/>
              </a:ext>
            </a:extLst>
          </p:cNvPr>
          <p:cNvCxnSpPr>
            <a:cxnSpLocks/>
          </p:cNvCxnSpPr>
          <p:nvPr/>
        </p:nvCxnSpPr>
        <p:spPr>
          <a:xfrm flipV="1">
            <a:off x="7548486" y="2202887"/>
            <a:ext cx="1038726" cy="1741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08714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3" name="Rectangle 2">
            <a:extLst>
              <a:ext uri="{FF2B5EF4-FFF2-40B4-BE49-F238E27FC236}">
                <a16:creationId xmlns:a16="http://schemas.microsoft.com/office/drawing/2014/main" id="{796B5911-0C8A-C141-A3E1-ECB8FD85F33E}"/>
              </a:ext>
            </a:extLst>
          </p:cNvPr>
          <p:cNvSpPr/>
          <p:nvPr/>
        </p:nvSpPr>
        <p:spPr>
          <a:xfrm rot="5400000">
            <a:off x="1286062" y="3682671"/>
            <a:ext cx="433132" cy="523220"/>
          </a:xfrm>
          <a:prstGeom prst="rect">
            <a:avLst/>
          </a:prstGeom>
        </p:spPr>
        <p:txBody>
          <a:bodyPr wrap="none">
            <a:spAutoFit/>
          </a:bodyPr>
          <a:lstStyle/>
          <a:p>
            <a:r>
              <a:rPr lang="en-US" sz="2800" dirty="0"/>
              <a:t>…</a:t>
            </a:r>
          </a:p>
        </p:txBody>
      </p:sp>
      <p:sp>
        <p:nvSpPr>
          <p:cNvPr id="18" name="Rectangle 17">
            <a:extLst>
              <a:ext uri="{FF2B5EF4-FFF2-40B4-BE49-F238E27FC236}">
                <a16:creationId xmlns:a16="http://schemas.microsoft.com/office/drawing/2014/main" id="{E72A8235-8C44-B840-8A36-08869AFC876D}"/>
              </a:ext>
            </a:extLst>
          </p:cNvPr>
          <p:cNvSpPr/>
          <p:nvPr/>
        </p:nvSpPr>
        <p:spPr>
          <a:xfrm rot="5400000">
            <a:off x="4439796" y="3682671"/>
            <a:ext cx="433132" cy="523220"/>
          </a:xfrm>
          <a:prstGeom prst="rect">
            <a:avLst/>
          </a:prstGeom>
        </p:spPr>
        <p:txBody>
          <a:bodyPr wrap="none">
            <a:spAutoFit/>
          </a:bodyPr>
          <a:lstStyle/>
          <a:p>
            <a:r>
              <a:rPr lang="en-US" sz="2800" dirty="0"/>
              <a:t>…</a:t>
            </a:r>
          </a:p>
        </p:txBody>
      </p:sp>
      <p:cxnSp>
        <p:nvCxnSpPr>
          <p:cNvPr id="5" name="Straight Arrow Connector 4">
            <a:extLst>
              <a:ext uri="{FF2B5EF4-FFF2-40B4-BE49-F238E27FC236}">
                <a16:creationId xmlns:a16="http://schemas.microsoft.com/office/drawing/2014/main" id="{D8DBBDEC-9069-064C-9FD0-79AAC5D0C2BD}"/>
              </a:ext>
            </a:extLst>
          </p:cNvPr>
          <p:cNvCxnSpPr>
            <a:cxnSpLocks/>
            <a:stCxn id="12" idx="3"/>
          </p:cNvCxnSpPr>
          <p:nvPr/>
        </p:nvCxnSpPr>
        <p:spPr>
          <a:xfrm flipV="1">
            <a:off x="7548486" y="2202887"/>
            <a:ext cx="1038726"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83E4A04A-AD65-FF43-B104-0F619FA1C709}"/>
              </a:ext>
            </a:extLst>
          </p:cNvPr>
          <p:cNvCxnSpPr>
            <a:cxnSpLocks/>
            <a:stCxn id="7" idx="3"/>
          </p:cNvCxnSpPr>
          <p:nvPr/>
        </p:nvCxnSpPr>
        <p:spPr>
          <a:xfrm flipV="1">
            <a:off x="7548486" y="2202887"/>
            <a:ext cx="1038726" cy="8789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AA1E9E8-0893-B640-94BE-DF38F35D326F}"/>
              </a:ext>
            </a:extLst>
          </p:cNvPr>
          <p:cNvCxnSpPr>
            <a:cxnSpLocks/>
            <a:stCxn id="17" idx="3"/>
          </p:cNvCxnSpPr>
          <p:nvPr/>
        </p:nvCxnSpPr>
        <p:spPr>
          <a:xfrm flipV="1">
            <a:off x="7548486" y="2202888"/>
            <a:ext cx="1038726" cy="262729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5CF1E8-E028-8F4A-90F5-7E7CEA08CB82}"/>
              </a:ext>
            </a:extLst>
          </p:cNvPr>
          <p:cNvCxnSpPr>
            <a:cxnSpLocks/>
          </p:cNvCxnSpPr>
          <p:nvPr/>
        </p:nvCxnSpPr>
        <p:spPr>
          <a:xfrm flipV="1">
            <a:off x="7548486" y="2202887"/>
            <a:ext cx="1038726" cy="1741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0" name="Table 19">
                <a:extLst>
                  <a:ext uri="{FF2B5EF4-FFF2-40B4-BE49-F238E27FC236}">
                    <a16:creationId xmlns:a16="http://schemas.microsoft.com/office/drawing/2014/main" id="{027ADE9E-B7A2-054C-8DA4-C047616F13C5}"/>
                  </a:ext>
                </a:extLst>
              </p:cNvPr>
              <p:cNvGraphicFramePr>
                <a:graphicFrameLocks noGrp="1"/>
              </p:cNvGraphicFramePr>
              <p:nvPr>
                <p:extLst>
                  <p:ext uri="{D42A27DB-BD31-4B8C-83A1-F6EECF244321}">
                    <p14:modId xmlns:p14="http://schemas.microsoft.com/office/powerpoint/2010/main" val="1897982420"/>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0" name="Table 19">
                <a:extLst>
                  <a:ext uri="{FF2B5EF4-FFF2-40B4-BE49-F238E27FC236}">
                    <a16:creationId xmlns:a16="http://schemas.microsoft.com/office/drawing/2014/main" id="{027ADE9E-B7A2-054C-8DA4-C047616F13C5}"/>
                  </a:ext>
                </a:extLst>
              </p:cNvPr>
              <p:cNvGraphicFramePr>
                <a:graphicFrameLocks noGrp="1"/>
              </p:cNvGraphicFramePr>
              <p:nvPr>
                <p:extLst>
                  <p:ext uri="{D42A27DB-BD31-4B8C-83A1-F6EECF244321}">
                    <p14:modId xmlns:p14="http://schemas.microsoft.com/office/powerpoint/2010/main" val="1897982420"/>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7"/>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7F5911CB-4685-AE4C-A5B4-FF31212CE060}"/>
                  </a:ext>
                </a:extLst>
              </p:cNvPr>
              <p:cNvGraphicFramePr>
                <a:graphicFrameLocks noGrp="1"/>
              </p:cNvGraphicFramePr>
              <p:nvPr>
                <p:extLst>
                  <p:ext uri="{D42A27DB-BD31-4B8C-83A1-F6EECF244321}">
                    <p14:modId xmlns:p14="http://schemas.microsoft.com/office/powerpoint/2010/main" val="5513912"/>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1" name="Table 20">
                <a:extLst>
                  <a:ext uri="{FF2B5EF4-FFF2-40B4-BE49-F238E27FC236}">
                    <a16:creationId xmlns:a16="http://schemas.microsoft.com/office/drawing/2014/main" id="{7F5911CB-4685-AE4C-A5B4-FF31212CE060}"/>
                  </a:ext>
                </a:extLst>
              </p:cNvPr>
              <p:cNvGraphicFramePr>
                <a:graphicFrameLocks noGrp="1"/>
              </p:cNvGraphicFramePr>
              <p:nvPr>
                <p:extLst>
                  <p:ext uri="{D42A27DB-BD31-4B8C-83A1-F6EECF244321}">
                    <p14:modId xmlns:p14="http://schemas.microsoft.com/office/powerpoint/2010/main" val="5513912"/>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8"/>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5" name="Table 24">
                <a:extLst>
                  <a:ext uri="{FF2B5EF4-FFF2-40B4-BE49-F238E27FC236}">
                    <a16:creationId xmlns:a16="http://schemas.microsoft.com/office/drawing/2014/main" id="{4F46AC3B-0040-584F-AE20-9A2B0C1E91D1}"/>
                  </a:ext>
                </a:extLst>
              </p:cNvPr>
              <p:cNvGraphicFramePr>
                <a:graphicFrameLocks noGrp="1"/>
              </p:cNvGraphicFramePr>
              <p:nvPr>
                <p:extLst>
                  <p:ext uri="{D42A27DB-BD31-4B8C-83A1-F6EECF244321}">
                    <p14:modId xmlns:p14="http://schemas.microsoft.com/office/powerpoint/2010/main" val="3850002402"/>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5" name="Table 24">
                <a:extLst>
                  <a:ext uri="{FF2B5EF4-FFF2-40B4-BE49-F238E27FC236}">
                    <a16:creationId xmlns:a16="http://schemas.microsoft.com/office/drawing/2014/main" id="{4F46AC3B-0040-584F-AE20-9A2B0C1E91D1}"/>
                  </a:ext>
                </a:extLst>
              </p:cNvPr>
              <p:cNvGraphicFramePr>
                <a:graphicFrameLocks noGrp="1"/>
              </p:cNvGraphicFramePr>
              <p:nvPr>
                <p:extLst>
                  <p:ext uri="{D42A27DB-BD31-4B8C-83A1-F6EECF244321}">
                    <p14:modId xmlns:p14="http://schemas.microsoft.com/office/powerpoint/2010/main" val="3850002402"/>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9"/>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p:sp>
        <p:nvSpPr>
          <p:cNvPr id="27" name="TextBox 26">
            <a:extLst>
              <a:ext uri="{FF2B5EF4-FFF2-40B4-BE49-F238E27FC236}">
                <a16:creationId xmlns:a16="http://schemas.microsoft.com/office/drawing/2014/main" id="{07408BCF-280D-A34D-BF40-7ECE0499AB12}"/>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p:sp>
        <p:nvSpPr>
          <p:cNvPr id="28" name="Title 1">
            <a:extLst>
              <a:ext uri="{FF2B5EF4-FFF2-40B4-BE49-F238E27FC236}">
                <a16:creationId xmlns:a16="http://schemas.microsoft.com/office/drawing/2014/main" id="{7C271FD4-58EB-8245-866F-A55033752F11}"/>
              </a:ext>
            </a:extLst>
          </p:cNvPr>
          <p:cNvSpPr>
            <a:spLocks noGrp="1"/>
          </p:cNvSpPr>
          <p:nvPr>
            <p:ph type="title"/>
          </p:nvPr>
        </p:nvSpPr>
        <p:spPr>
          <a:xfrm>
            <a:off x="0" y="274639"/>
            <a:ext cx="12192000" cy="1143000"/>
          </a:xfrm>
        </p:spPr>
        <p:txBody>
          <a:bodyPr>
            <a:noAutofit/>
          </a:bodyPr>
          <a:lstStyle/>
          <a:p>
            <a:r>
              <a:rPr lang="en-US" sz="4800" dirty="0"/>
              <a:t>Prediction task B: one label per time step</a:t>
            </a:r>
          </a:p>
        </p:txBody>
      </p:sp>
    </p:spTree>
    <p:extLst>
      <p:ext uri="{BB962C8B-B14F-4D97-AF65-F5344CB8AC3E}">
        <p14:creationId xmlns:p14="http://schemas.microsoft.com/office/powerpoint/2010/main" val="810469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3" name="Rectangle 2">
            <a:extLst>
              <a:ext uri="{FF2B5EF4-FFF2-40B4-BE49-F238E27FC236}">
                <a16:creationId xmlns:a16="http://schemas.microsoft.com/office/drawing/2014/main" id="{796B5911-0C8A-C141-A3E1-ECB8FD85F33E}"/>
              </a:ext>
            </a:extLst>
          </p:cNvPr>
          <p:cNvSpPr/>
          <p:nvPr/>
        </p:nvSpPr>
        <p:spPr>
          <a:xfrm rot="5400000">
            <a:off x="1286062" y="3682671"/>
            <a:ext cx="433132" cy="523220"/>
          </a:xfrm>
          <a:prstGeom prst="rect">
            <a:avLst/>
          </a:prstGeom>
        </p:spPr>
        <p:txBody>
          <a:bodyPr wrap="none">
            <a:spAutoFit/>
          </a:bodyPr>
          <a:lstStyle/>
          <a:p>
            <a:r>
              <a:rPr lang="en-US" sz="2800" dirty="0"/>
              <a:t>…</a:t>
            </a:r>
          </a:p>
        </p:txBody>
      </p:sp>
      <p:sp>
        <p:nvSpPr>
          <p:cNvPr id="18" name="Rectangle 17">
            <a:extLst>
              <a:ext uri="{FF2B5EF4-FFF2-40B4-BE49-F238E27FC236}">
                <a16:creationId xmlns:a16="http://schemas.microsoft.com/office/drawing/2014/main" id="{E72A8235-8C44-B840-8A36-08869AFC876D}"/>
              </a:ext>
            </a:extLst>
          </p:cNvPr>
          <p:cNvSpPr/>
          <p:nvPr/>
        </p:nvSpPr>
        <p:spPr>
          <a:xfrm rot="5400000">
            <a:off x="4439796" y="3682671"/>
            <a:ext cx="433132" cy="523220"/>
          </a:xfrm>
          <a:prstGeom prst="rect">
            <a:avLst/>
          </a:prstGeom>
        </p:spPr>
        <p:txBody>
          <a:bodyPr wrap="none">
            <a:spAutoFit/>
          </a:bodyPr>
          <a:lstStyle/>
          <a:p>
            <a:r>
              <a:rPr lang="en-US" sz="2800" dirty="0"/>
              <a:t>…</a:t>
            </a:r>
          </a:p>
        </p:txBody>
      </p:sp>
      <p:cxnSp>
        <p:nvCxnSpPr>
          <p:cNvPr id="23" name="Straight Arrow Connector 22">
            <a:extLst>
              <a:ext uri="{FF2B5EF4-FFF2-40B4-BE49-F238E27FC236}">
                <a16:creationId xmlns:a16="http://schemas.microsoft.com/office/drawing/2014/main" id="{83E4A04A-AD65-FF43-B104-0F619FA1C709}"/>
              </a:ext>
            </a:extLst>
          </p:cNvPr>
          <p:cNvCxnSpPr>
            <a:cxnSpLocks/>
            <a:stCxn id="7" idx="3"/>
          </p:cNvCxnSpPr>
          <p:nvPr/>
        </p:nvCxnSpPr>
        <p:spPr>
          <a:xfrm flipV="1">
            <a:off x="7548486" y="3080138"/>
            <a:ext cx="1038724" cy="17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7AA1E9E8-0893-B640-94BE-DF38F35D326F}"/>
              </a:ext>
            </a:extLst>
          </p:cNvPr>
          <p:cNvCxnSpPr>
            <a:cxnSpLocks/>
            <a:stCxn id="17" idx="3"/>
          </p:cNvCxnSpPr>
          <p:nvPr/>
        </p:nvCxnSpPr>
        <p:spPr>
          <a:xfrm flipV="1">
            <a:off x="7548486" y="3080138"/>
            <a:ext cx="1038724" cy="175004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A25CF1E8-E028-8F4A-90F5-7E7CEA08CB82}"/>
              </a:ext>
            </a:extLst>
          </p:cNvPr>
          <p:cNvCxnSpPr>
            <a:cxnSpLocks/>
          </p:cNvCxnSpPr>
          <p:nvPr/>
        </p:nvCxnSpPr>
        <p:spPr>
          <a:xfrm flipV="1">
            <a:off x="7548486" y="3080138"/>
            <a:ext cx="1038724" cy="86414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B58BA02-B861-084D-9FE7-AE6209926405}"/>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9E85F901-1638-B94C-9F00-6D25A4A03078}"/>
                  </a:ext>
                </a:extLst>
              </p:cNvPr>
              <p:cNvGraphicFramePr>
                <a:graphicFrameLocks noGrp="1"/>
              </p:cNvGraphicFramePr>
              <p:nvPr>
                <p:extLst>
                  <p:ext uri="{D42A27DB-BD31-4B8C-83A1-F6EECF244321}">
                    <p14:modId xmlns:p14="http://schemas.microsoft.com/office/powerpoint/2010/main" val="1603335329"/>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8" name="Table 27">
                <a:extLst>
                  <a:ext uri="{FF2B5EF4-FFF2-40B4-BE49-F238E27FC236}">
                    <a16:creationId xmlns:a16="http://schemas.microsoft.com/office/drawing/2014/main" id="{9E85F901-1638-B94C-9F00-6D25A4A03078}"/>
                  </a:ext>
                </a:extLst>
              </p:cNvPr>
              <p:cNvGraphicFramePr>
                <a:graphicFrameLocks noGrp="1"/>
              </p:cNvGraphicFramePr>
              <p:nvPr>
                <p:extLst>
                  <p:ext uri="{D42A27DB-BD31-4B8C-83A1-F6EECF244321}">
                    <p14:modId xmlns:p14="http://schemas.microsoft.com/office/powerpoint/2010/main" val="1603335329"/>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7"/>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D318731B-DEB7-5E4B-9069-CDDED09F14A3}"/>
                  </a:ext>
                </a:extLst>
              </p:cNvPr>
              <p:cNvGraphicFramePr>
                <a:graphicFrameLocks noGrp="1"/>
              </p:cNvGraphicFramePr>
              <p:nvPr>
                <p:extLst>
                  <p:ext uri="{D42A27DB-BD31-4B8C-83A1-F6EECF244321}">
                    <p14:modId xmlns:p14="http://schemas.microsoft.com/office/powerpoint/2010/main" val="266937125"/>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9" name="Table 28">
                <a:extLst>
                  <a:ext uri="{FF2B5EF4-FFF2-40B4-BE49-F238E27FC236}">
                    <a16:creationId xmlns:a16="http://schemas.microsoft.com/office/drawing/2014/main" id="{D318731B-DEB7-5E4B-9069-CDDED09F14A3}"/>
                  </a:ext>
                </a:extLst>
              </p:cNvPr>
              <p:cNvGraphicFramePr>
                <a:graphicFrameLocks noGrp="1"/>
              </p:cNvGraphicFramePr>
              <p:nvPr>
                <p:extLst>
                  <p:ext uri="{D42A27DB-BD31-4B8C-83A1-F6EECF244321}">
                    <p14:modId xmlns:p14="http://schemas.microsoft.com/office/powerpoint/2010/main" val="266937125"/>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8"/>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EDF006C8-193D-2241-AE59-891B53E6E8EC}"/>
                  </a:ext>
                </a:extLst>
              </p:cNvPr>
              <p:cNvGraphicFramePr>
                <a:graphicFrameLocks noGrp="1"/>
              </p:cNvGraphicFramePr>
              <p:nvPr>
                <p:extLst>
                  <p:ext uri="{D42A27DB-BD31-4B8C-83A1-F6EECF244321}">
                    <p14:modId xmlns:p14="http://schemas.microsoft.com/office/powerpoint/2010/main" val="1425532901"/>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30" name="Table 29">
                <a:extLst>
                  <a:ext uri="{FF2B5EF4-FFF2-40B4-BE49-F238E27FC236}">
                    <a16:creationId xmlns:a16="http://schemas.microsoft.com/office/drawing/2014/main" id="{EDF006C8-193D-2241-AE59-891B53E6E8EC}"/>
                  </a:ext>
                </a:extLst>
              </p:cNvPr>
              <p:cNvGraphicFramePr>
                <a:graphicFrameLocks noGrp="1"/>
              </p:cNvGraphicFramePr>
              <p:nvPr>
                <p:extLst>
                  <p:ext uri="{D42A27DB-BD31-4B8C-83A1-F6EECF244321}">
                    <p14:modId xmlns:p14="http://schemas.microsoft.com/office/powerpoint/2010/main" val="1425532901"/>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9"/>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p:sp>
        <p:nvSpPr>
          <p:cNvPr id="32" name="Title 1">
            <a:extLst>
              <a:ext uri="{FF2B5EF4-FFF2-40B4-BE49-F238E27FC236}">
                <a16:creationId xmlns:a16="http://schemas.microsoft.com/office/drawing/2014/main" id="{2222A0EB-28D1-D347-9803-E97C54809E31}"/>
              </a:ext>
            </a:extLst>
          </p:cNvPr>
          <p:cNvSpPr>
            <a:spLocks noGrp="1"/>
          </p:cNvSpPr>
          <p:nvPr>
            <p:ph type="title"/>
          </p:nvPr>
        </p:nvSpPr>
        <p:spPr>
          <a:xfrm>
            <a:off x="0" y="274639"/>
            <a:ext cx="12192000" cy="1143000"/>
          </a:xfrm>
        </p:spPr>
        <p:txBody>
          <a:bodyPr>
            <a:noAutofit/>
          </a:bodyPr>
          <a:lstStyle/>
          <a:p>
            <a:r>
              <a:rPr lang="en-US" sz="4800" dirty="0"/>
              <a:t>Prediction task B: one label per time step</a:t>
            </a:r>
          </a:p>
        </p:txBody>
      </p:sp>
    </p:spTree>
    <p:extLst>
      <p:ext uri="{BB962C8B-B14F-4D97-AF65-F5344CB8AC3E}">
        <p14:creationId xmlns:p14="http://schemas.microsoft.com/office/powerpoint/2010/main" val="13429002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274639"/>
            <a:ext cx="12192000" cy="1143000"/>
          </a:xfrm>
        </p:spPr>
        <p:txBody>
          <a:bodyPr>
            <a:noAutofit/>
          </a:bodyPr>
          <a:lstStyle/>
          <a:p>
            <a:r>
              <a:rPr lang="en-US" sz="4800" dirty="0"/>
              <a:t>Prediction task B: one label per time step</a:t>
            </a:r>
          </a:p>
        </p:txBody>
      </p:sp>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1</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3</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4</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5</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𝑡𝑀</m:t>
                                    </m:r>
                                  </m:sub>
                                </m:sSub>
                              </m:oMath>
                            </m:oMathPara>
                          </a14:m>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nvPr>
            </p:nvGraphicFramePr>
            <p:xfrm>
              <a:off x="1764238" y="184896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754" t="-8772" r="-7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101754" t="-8772" r="-6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01754" t="-8772" r="-505263"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296552" t="-8772" r="-396552" b="-24561"/>
                          </a:stretch>
                        </a:blip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403509" t="-8772" r="-303509" b="-24561"/>
                          </a:stretch>
                        </a:blip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3"/>
                          <a:stretch>
                            <a:fillRect l="-703509" t="-8772" r="-3509" b="-24561"/>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5" name="Table 14">
                <a:extLst>
                  <a:ext uri="{FF2B5EF4-FFF2-40B4-BE49-F238E27FC236}">
                    <a16:creationId xmlns:a16="http://schemas.microsoft.com/office/drawing/2014/main" id="{B4C600F9-BF20-5C41-843B-16F054EE437A}"/>
                  </a:ext>
                </a:extLst>
              </p:cNvPr>
              <p:cNvGraphicFramePr>
                <a:graphicFrameLocks noGrp="1"/>
              </p:cNvGraphicFramePr>
              <p:nvPr>
                <p:extLst/>
              </p:nvPr>
            </p:nvGraphicFramePr>
            <p:xfrm>
              <a:off x="1041207" y="184735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7" name="Table 6">
            <a:extLst>
              <a:ext uri="{FF2B5EF4-FFF2-40B4-BE49-F238E27FC236}">
                <a16:creationId xmlns:a16="http://schemas.microsoft.com/office/drawing/2014/main" id="{C3CC4E46-F02C-154E-9624-2284295B8E71}"/>
              </a:ext>
            </a:extLst>
          </p:cNvPr>
          <p:cNvGraphicFramePr>
            <a:graphicFrameLocks noGrp="1"/>
          </p:cNvGraphicFramePr>
          <p:nvPr/>
        </p:nvGraphicFramePr>
        <p:xfrm>
          <a:off x="1764238" y="2727952"/>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9" name="Table 8">
                <a:extLst>
                  <a:ext uri="{FF2B5EF4-FFF2-40B4-BE49-F238E27FC236}">
                    <a16:creationId xmlns:a16="http://schemas.microsoft.com/office/drawing/2014/main" id="{1C8ADB48-E40F-A749-9659-BD0147F10C91}"/>
                  </a:ext>
                </a:extLst>
              </p:cNvPr>
              <p:cNvGraphicFramePr>
                <a:graphicFrameLocks noGrp="1"/>
              </p:cNvGraphicFramePr>
              <p:nvPr>
                <p:extLst/>
              </p:nvPr>
            </p:nvGraphicFramePr>
            <p:xfrm>
              <a:off x="1041207" y="2726340"/>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5"/>
                          <a:stretch>
                            <a:fillRect b="1754"/>
                          </a:stretch>
                        </a:blipFill>
                      </a:tcPr>
                    </a:tc>
                    <a:extLst>
                      <a:ext uri="{0D108BD9-81ED-4DB2-BD59-A6C34878D82A}">
                        <a16:rowId xmlns:a16="http://schemas.microsoft.com/office/drawing/2014/main" val="3775152605"/>
                      </a:ext>
                    </a:extLst>
                  </a:tr>
                </a:tbl>
              </a:graphicData>
            </a:graphic>
          </p:graphicFrame>
        </mc:Fallback>
      </mc:AlternateContent>
      <p:graphicFrame>
        <p:nvGraphicFramePr>
          <p:cNvPr id="17" name="Table 16">
            <a:extLst>
              <a:ext uri="{FF2B5EF4-FFF2-40B4-BE49-F238E27FC236}">
                <a16:creationId xmlns:a16="http://schemas.microsoft.com/office/drawing/2014/main" id="{DB2B563E-6D7D-644B-9E04-04017C961F4F}"/>
              </a:ext>
            </a:extLst>
          </p:cNvPr>
          <p:cNvGraphicFramePr>
            <a:graphicFrameLocks noGrp="1"/>
          </p:cNvGraphicFramePr>
          <p:nvPr/>
        </p:nvGraphicFramePr>
        <p:xfrm>
          <a:off x="1764238" y="4476260"/>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1446062">
                  <a:extLst>
                    <a:ext uri="{9D8B030D-6E8A-4147-A177-3AD203B41FA5}">
                      <a16:colId xmlns:a16="http://schemas.microsoft.com/office/drawing/2014/main" val="3112262120"/>
                    </a:ext>
                  </a:extLst>
                </a:gridCol>
                <a:gridCol w="723031">
                  <a:extLst>
                    <a:ext uri="{9D8B030D-6E8A-4147-A177-3AD203B41FA5}">
                      <a16:colId xmlns:a16="http://schemas.microsoft.com/office/drawing/2014/main" val="4043894517"/>
                    </a:ext>
                  </a:extLst>
                </a:gridCol>
              </a:tblGrid>
              <a:tr h="707853">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3600" b="0" dirty="0">
                          <a:solidFill>
                            <a:schemeClr val="tx1"/>
                          </a:solidFill>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5152605"/>
                      </a:ext>
                    </a:extLst>
                  </a:tr>
                </a:tbl>
              </a:graphicData>
            </a:graphic>
          </p:graphicFrame>
        </mc:Choice>
        <mc:Fallback xmlns="">
          <p:graphicFrame>
            <p:nvGraphicFramePr>
              <p:cNvPr id="19" name="Table 18">
                <a:extLst>
                  <a:ext uri="{FF2B5EF4-FFF2-40B4-BE49-F238E27FC236}">
                    <a16:creationId xmlns:a16="http://schemas.microsoft.com/office/drawing/2014/main" id="{397CD445-2F5A-0345-8BDD-4A5AA3E8B367}"/>
                  </a:ext>
                </a:extLst>
              </p:cNvPr>
              <p:cNvGraphicFramePr>
                <a:graphicFrameLocks noGrp="1"/>
              </p:cNvGraphicFramePr>
              <p:nvPr>
                <p:extLst/>
              </p:nvPr>
            </p:nvGraphicFramePr>
            <p:xfrm>
              <a:off x="1041207" y="4474648"/>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blipFill>
                          <a:blip r:embed="rId6"/>
                          <a:stretch>
                            <a:fillRect b="1754"/>
                          </a:stretch>
                        </a:blipFill>
                      </a:tcPr>
                    </a:tc>
                    <a:extLst>
                      <a:ext uri="{0D108BD9-81ED-4DB2-BD59-A6C34878D82A}">
                        <a16:rowId xmlns:a16="http://schemas.microsoft.com/office/drawing/2014/main" val="3775152605"/>
                      </a:ext>
                    </a:extLst>
                  </a:tr>
                </a:tbl>
              </a:graphicData>
            </a:graphic>
          </p:graphicFrame>
        </mc:Fallback>
      </mc:AlternateContent>
      <p:sp>
        <p:nvSpPr>
          <p:cNvPr id="3" name="Rectangle 2">
            <a:extLst>
              <a:ext uri="{FF2B5EF4-FFF2-40B4-BE49-F238E27FC236}">
                <a16:creationId xmlns:a16="http://schemas.microsoft.com/office/drawing/2014/main" id="{796B5911-0C8A-C141-A3E1-ECB8FD85F33E}"/>
              </a:ext>
            </a:extLst>
          </p:cNvPr>
          <p:cNvSpPr/>
          <p:nvPr/>
        </p:nvSpPr>
        <p:spPr>
          <a:xfrm rot="5400000">
            <a:off x="1286062" y="3682671"/>
            <a:ext cx="433132" cy="523220"/>
          </a:xfrm>
          <a:prstGeom prst="rect">
            <a:avLst/>
          </a:prstGeom>
        </p:spPr>
        <p:txBody>
          <a:bodyPr wrap="none">
            <a:spAutoFit/>
          </a:bodyPr>
          <a:lstStyle/>
          <a:p>
            <a:r>
              <a:rPr lang="en-US" sz="2800" dirty="0"/>
              <a:t>…</a:t>
            </a:r>
          </a:p>
        </p:txBody>
      </p:sp>
      <p:sp>
        <p:nvSpPr>
          <p:cNvPr id="18" name="Rectangle 17">
            <a:extLst>
              <a:ext uri="{FF2B5EF4-FFF2-40B4-BE49-F238E27FC236}">
                <a16:creationId xmlns:a16="http://schemas.microsoft.com/office/drawing/2014/main" id="{E72A8235-8C44-B840-8A36-08869AFC876D}"/>
              </a:ext>
            </a:extLst>
          </p:cNvPr>
          <p:cNvSpPr/>
          <p:nvPr/>
        </p:nvSpPr>
        <p:spPr>
          <a:xfrm rot="5400000">
            <a:off x="4439796" y="3682671"/>
            <a:ext cx="433132" cy="523220"/>
          </a:xfrm>
          <a:prstGeom prst="rect">
            <a:avLst/>
          </a:prstGeom>
        </p:spPr>
        <p:txBody>
          <a:bodyPr wrap="none">
            <a:spAutoFit/>
          </a:bodyPr>
          <a:lstStyle/>
          <a:p>
            <a:r>
              <a:rPr lang="en-US" sz="2800" dirty="0"/>
              <a:t>…</a:t>
            </a:r>
          </a:p>
        </p:txBody>
      </p:sp>
      <p:cxnSp>
        <p:nvCxnSpPr>
          <p:cNvPr id="24" name="Straight Arrow Connector 23">
            <a:extLst>
              <a:ext uri="{FF2B5EF4-FFF2-40B4-BE49-F238E27FC236}">
                <a16:creationId xmlns:a16="http://schemas.microsoft.com/office/drawing/2014/main" id="{7AA1E9E8-0893-B640-94BE-DF38F35D326F}"/>
              </a:ext>
            </a:extLst>
          </p:cNvPr>
          <p:cNvCxnSpPr>
            <a:cxnSpLocks/>
            <a:stCxn id="17" idx="3"/>
          </p:cNvCxnSpPr>
          <p:nvPr/>
        </p:nvCxnSpPr>
        <p:spPr>
          <a:xfrm flipV="1">
            <a:off x="7548486" y="4828573"/>
            <a:ext cx="1038726" cy="161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7B58BA02-B861-084D-9FE7-AE6209926405}"/>
              </a:ext>
            </a:extLst>
          </p:cNvPr>
          <p:cNvSpPr txBox="1"/>
          <p:nvPr/>
        </p:nvSpPr>
        <p:spPr>
          <a:xfrm>
            <a:off x="869313" y="5766491"/>
            <a:ext cx="10453374" cy="497957"/>
          </a:xfrm>
          <a:prstGeom prst="rect">
            <a:avLst/>
          </a:prstGeom>
          <a:noFill/>
        </p:spPr>
        <p:txBody>
          <a:bodyPr wrap="none" rtlCol="0">
            <a:spAutoFit/>
          </a:bodyPr>
          <a:lstStyle/>
          <a:p>
            <a:r>
              <a:rPr lang="en-US" sz="2636" dirty="0"/>
              <a:t>Goal: predict</a:t>
            </a:r>
            <a:r>
              <a:rPr lang="en-US" sz="2636" i="1" dirty="0"/>
              <a:t> </a:t>
            </a:r>
            <a:r>
              <a:rPr lang="en-US" sz="2636" dirty="0"/>
              <a:t>whether </a:t>
            </a:r>
            <a:r>
              <a:rPr lang="en-US" sz="2636" dirty="0" err="1"/>
              <a:t>pt</a:t>
            </a:r>
            <a:r>
              <a:rPr lang="en-US" sz="2636" dirty="0"/>
              <a:t> will become hypoxemic </a:t>
            </a:r>
            <a:r>
              <a:rPr lang="en-US" sz="2636" u="sng" dirty="0"/>
              <a:t>during the next 5 minutes</a:t>
            </a:r>
          </a:p>
        </p:txBody>
      </p:sp>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A555552E-3519-684B-9F90-9A0E6BEDD487}"/>
                  </a:ext>
                </a:extLst>
              </p:cNvPr>
              <p:cNvGraphicFramePr>
                <a:graphicFrameLocks noGrp="1"/>
              </p:cNvGraphicFramePr>
              <p:nvPr>
                <p:extLst>
                  <p:ext uri="{D42A27DB-BD31-4B8C-83A1-F6EECF244321}">
                    <p14:modId xmlns:p14="http://schemas.microsoft.com/office/powerpoint/2010/main" val="1603335329"/>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𝑇</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8" name="Table 27">
                <a:extLst>
                  <a:ext uri="{FF2B5EF4-FFF2-40B4-BE49-F238E27FC236}">
                    <a16:creationId xmlns:a16="http://schemas.microsoft.com/office/drawing/2014/main" id="{A555552E-3519-684B-9F90-9A0E6BEDD487}"/>
                  </a:ext>
                </a:extLst>
              </p:cNvPr>
              <p:cNvGraphicFramePr>
                <a:graphicFrameLocks noGrp="1"/>
              </p:cNvGraphicFramePr>
              <p:nvPr>
                <p:extLst>
                  <p:ext uri="{D42A27DB-BD31-4B8C-83A1-F6EECF244321}">
                    <p14:modId xmlns:p14="http://schemas.microsoft.com/office/powerpoint/2010/main" val="1603335329"/>
                  </p:ext>
                </p:extLst>
              </p:nvPr>
            </p:nvGraphicFramePr>
            <p:xfrm>
              <a:off x="8587212" y="1848961"/>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7"/>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9" name="Table 28">
                <a:extLst>
                  <a:ext uri="{FF2B5EF4-FFF2-40B4-BE49-F238E27FC236}">
                    <a16:creationId xmlns:a16="http://schemas.microsoft.com/office/drawing/2014/main" id="{33BCAE48-97F0-1240-B197-D03A50F71C6E}"/>
                  </a:ext>
                </a:extLst>
              </p:cNvPr>
              <p:cNvGraphicFramePr>
                <a:graphicFrameLocks noGrp="1"/>
              </p:cNvGraphicFramePr>
              <p:nvPr>
                <p:extLst>
                  <p:ext uri="{D42A27DB-BD31-4B8C-83A1-F6EECF244321}">
                    <p14:modId xmlns:p14="http://schemas.microsoft.com/office/powerpoint/2010/main" val="266937125"/>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𝑇</m:t>
                                    </m:r>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29" name="Table 28">
                <a:extLst>
                  <a:ext uri="{FF2B5EF4-FFF2-40B4-BE49-F238E27FC236}">
                    <a16:creationId xmlns:a16="http://schemas.microsoft.com/office/drawing/2014/main" id="{33BCAE48-97F0-1240-B197-D03A50F71C6E}"/>
                  </a:ext>
                </a:extLst>
              </p:cNvPr>
              <p:cNvGraphicFramePr>
                <a:graphicFrameLocks noGrp="1"/>
              </p:cNvGraphicFramePr>
              <p:nvPr>
                <p:extLst>
                  <p:ext uri="{D42A27DB-BD31-4B8C-83A1-F6EECF244321}">
                    <p14:modId xmlns:p14="http://schemas.microsoft.com/office/powerpoint/2010/main" val="266937125"/>
                  </p:ext>
                </p:extLst>
              </p:nvPr>
            </p:nvGraphicFramePr>
            <p:xfrm>
              <a:off x="8587210" y="272621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8"/>
                          <a:stretch>
                            <a:fillRect l="-3448" t="-1754" r="-3448" b="-3509"/>
                          </a:stretch>
                        </a:blipFill>
                      </a:tcPr>
                    </a:tc>
                    <a:extLst>
                      <a:ext uri="{0D108BD9-81ED-4DB2-BD59-A6C34878D82A}">
                        <a16:rowId xmlns:a16="http://schemas.microsoft.com/office/drawing/2014/main" val="37751526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998D0B6A-51E5-1F4E-927D-FA4D4D3E24C9}"/>
                  </a:ext>
                </a:extLst>
              </p:cNvPr>
              <p:cNvGraphicFramePr>
                <a:graphicFrameLocks noGrp="1"/>
              </p:cNvGraphicFramePr>
              <p:nvPr>
                <p:extLst>
                  <p:ext uri="{D42A27DB-BD31-4B8C-83A1-F6EECF244321}">
                    <p14:modId xmlns:p14="http://schemas.microsoft.com/office/powerpoint/2010/main" val="1425532901"/>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pPr/>
                          <a14:m>
                            <m:oMathPara xmlns:m="http://schemas.openxmlformats.org/officeDocument/2006/math">
                              <m:oMathParaPr>
                                <m:jc m:val="center"/>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1</m:t>
                                    </m:r>
                                  </m:sub>
                                </m:sSub>
                              </m:oMath>
                            </m:oMathPara>
                          </a14:m>
                          <a:endParaRPr lang="en-US" dirty="0"/>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mc:Choice>
        <mc:Fallback xmlns="">
          <p:graphicFrame>
            <p:nvGraphicFramePr>
              <p:cNvPr id="30" name="Table 29">
                <a:extLst>
                  <a:ext uri="{FF2B5EF4-FFF2-40B4-BE49-F238E27FC236}">
                    <a16:creationId xmlns:a16="http://schemas.microsoft.com/office/drawing/2014/main" id="{998D0B6A-51E5-1F4E-927D-FA4D4D3E24C9}"/>
                  </a:ext>
                </a:extLst>
              </p:cNvPr>
              <p:cNvGraphicFramePr>
                <a:graphicFrameLocks noGrp="1"/>
              </p:cNvGraphicFramePr>
              <p:nvPr>
                <p:extLst>
                  <p:ext uri="{D42A27DB-BD31-4B8C-83A1-F6EECF244321}">
                    <p14:modId xmlns:p14="http://schemas.microsoft.com/office/powerpoint/2010/main" val="1425532901"/>
                  </p:ext>
                </p:extLst>
              </p:nvPr>
            </p:nvGraphicFramePr>
            <p:xfrm>
              <a:off x="8587212" y="44746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blipFill>
                          <a:blip r:embed="rId9"/>
                          <a:stretch>
                            <a:fillRect l="-3448" t="-3509" r="-3448" b="-3509"/>
                          </a:stretch>
                        </a:blipFill>
                      </a:tcPr>
                    </a:tc>
                    <a:extLst>
                      <a:ext uri="{0D108BD9-81ED-4DB2-BD59-A6C34878D82A}">
                        <a16:rowId xmlns:a16="http://schemas.microsoft.com/office/drawing/2014/main" val="3775152605"/>
                      </a:ext>
                    </a:extLst>
                  </a:tr>
                </a:tbl>
              </a:graphicData>
            </a:graphic>
          </p:graphicFrame>
        </mc:Fallback>
      </mc:AlternateContent>
    </p:spTree>
    <p:extLst>
      <p:ext uri="{BB962C8B-B14F-4D97-AF65-F5344CB8AC3E}">
        <p14:creationId xmlns:p14="http://schemas.microsoft.com/office/powerpoint/2010/main" val="222747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847F-FE5D-2A43-AD0E-A3F3F90E0E6C}"/>
              </a:ext>
            </a:extLst>
          </p:cNvPr>
          <p:cNvSpPr>
            <a:spLocks noGrp="1"/>
          </p:cNvSpPr>
          <p:nvPr>
            <p:ph type="title"/>
          </p:nvPr>
        </p:nvSpPr>
        <p:spPr/>
        <p:txBody>
          <a:bodyPr>
            <a:normAutofit fontScale="90000"/>
          </a:bodyPr>
          <a:lstStyle/>
          <a:p>
            <a:r>
              <a:rPr lang="en-US" dirty="0"/>
              <a:t>Model Development &amp; Results</a:t>
            </a:r>
          </a:p>
        </p:txBody>
      </p:sp>
      <p:sp>
        <p:nvSpPr>
          <p:cNvPr id="3" name="Text Placeholder 2">
            <a:extLst>
              <a:ext uri="{FF2B5EF4-FFF2-40B4-BE49-F238E27FC236}">
                <a16:creationId xmlns:a16="http://schemas.microsoft.com/office/drawing/2014/main" id="{147EC848-F60E-FE45-AD65-FA727DB7F025}"/>
              </a:ext>
            </a:extLst>
          </p:cNvPr>
          <p:cNvSpPr>
            <a:spLocks noGrp="1"/>
          </p:cNvSpPr>
          <p:nvPr>
            <p:ph type="body" idx="1"/>
          </p:nvPr>
        </p:nvSpPr>
        <p:spPr/>
        <p:txBody>
          <a:bodyPr/>
          <a:lstStyle/>
          <a:p>
            <a:r>
              <a:rPr lang="en-US" dirty="0"/>
              <a:t>Hypoxemia Detection</a:t>
            </a:r>
          </a:p>
        </p:txBody>
      </p:sp>
    </p:spTree>
    <p:extLst>
      <p:ext uri="{BB962C8B-B14F-4D97-AF65-F5344CB8AC3E}">
        <p14:creationId xmlns:p14="http://schemas.microsoft.com/office/powerpoint/2010/main" val="22247126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317EE-66D9-514A-B4FC-77E442B9E8EA}"/>
              </a:ext>
            </a:extLst>
          </p:cNvPr>
          <p:cNvSpPr>
            <a:spLocks noGrp="1"/>
          </p:cNvSpPr>
          <p:nvPr>
            <p:ph type="title"/>
          </p:nvPr>
        </p:nvSpPr>
        <p:spPr/>
        <p:txBody>
          <a:bodyPr/>
          <a:lstStyle/>
          <a:p>
            <a:r>
              <a:rPr lang="en-US" dirty="0"/>
              <a:t>Test / Validation / Train</a:t>
            </a:r>
          </a:p>
        </p:txBody>
      </p:sp>
      <p:sp>
        <p:nvSpPr>
          <p:cNvPr id="4" name="Rectangle 3">
            <a:extLst>
              <a:ext uri="{FF2B5EF4-FFF2-40B4-BE49-F238E27FC236}">
                <a16:creationId xmlns:a16="http://schemas.microsoft.com/office/drawing/2014/main" id="{65097F74-08CF-3741-95CC-2B5ABBA4187C}"/>
              </a:ext>
            </a:extLst>
          </p:cNvPr>
          <p:cNvSpPr/>
          <p:nvPr/>
        </p:nvSpPr>
        <p:spPr>
          <a:xfrm>
            <a:off x="609600" y="1911340"/>
            <a:ext cx="4660900" cy="3970318"/>
          </a:xfrm>
          <a:prstGeom prst="rect">
            <a:avLst/>
          </a:prstGeom>
        </p:spPr>
        <p:txBody>
          <a:bodyPr wrap="square">
            <a:spAutoFit/>
          </a:bodyPr>
          <a:lstStyle/>
          <a:p>
            <a:r>
              <a:rPr lang="en-US" b="1" dirty="0">
                <a:solidFill>
                  <a:srgbClr val="222222"/>
                </a:solidFill>
                <a:latin typeface="Lora"/>
              </a:rPr>
              <a:t>I</a:t>
            </a:r>
            <a:r>
              <a:rPr lang="en-US" b="1" i="0" u="none" strike="noStrike" dirty="0">
                <a:solidFill>
                  <a:srgbClr val="222222"/>
                </a:solidFill>
                <a:effectLst/>
                <a:latin typeface="Lora"/>
              </a:rPr>
              <a:t>nitial prediction:</a:t>
            </a:r>
          </a:p>
          <a:p>
            <a:pPr marL="285750" indent="-285750">
              <a:buFontTx/>
              <a:buChar char="-"/>
            </a:pPr>
            <a:r>
              <a:rPr lang="en-US" u="sng" dirty="0">
                <a:solidFill>
                  <a:srgbClr val="222222"/>
                </a:solidFill>
                <a:latin typeface="Lora"/>
              </a:rPr>
              <a:t>Tr</a:t>
            </a:r>
            <a:r>
              <a:rPr lang="en-US" b="0" i="0" u="sng" strike="noStrike" dirty="0">
                <a:solidFill>
                  <a:srgbClr val="222222"/>
                </a:solidFill>
                <a:effectLst/>
                <a:latin typeface="Lora"/>
              </a:rPr>
              <a:t>aining</a:t>
            </a:r>
            <a:r>
              <a:rPr lang="en-US" b="0" i="0" u="none" strike="noStrike" dirty="0">
                <a:solidFill>
                  <a:srgbClr val="222222"/>
                </a:solidFill>
                <a:effectLst/>
                <a:latin typeface="Lora"/>
              </a:rPr>
              <a:t>: 42,420 procedures (each a single surgical case)</a:t>
            </a:r>
          </a:p>
          <a:p>
            <a:pPr marL="285750" indent="-285750">
              <a:buFontTx/>
              <a:buChar char="-"/>
            </a:pPr>
            <a:r>
              <a:rPr lang="en-US" b="0" i="0" u="sng" strike="noStrike" dirty="0">
                <a:solidFill>
                  <a:srgbClr val="222222"/>
                </a:solidFill>
                <a:effectLst/>
                <a:latin typeface="Lora"/>
              </a:rPr>
              <a:t>Validation</a:t>
            </a:r>
            <a:r>
              <a:rPr lang="en-US" b="0" i="0" u="none" strike="noStrike" dirty="0">
                <a:solidFill>
                  <a:srgbClr val="222222"/>
                </a:solidFill>
                <a:effectLst/>
                <a:latin typeface="Lora"/>
              </a:rPr>
              <a:t>: 5,649 procedures</a:t>
            </a:r>
          </a:p>
          <a:p>
            <a:pPr marL="285750" indent="-285750">
              <a:buFontTx/>
              <a:buChar char="-"/>
            </a:pPr>
            <a:r>
              <a:rPr lang="en-US" u="sng" dirty="0">
                <a:solidFill>
                  <a:srgbClr val="222222"/>
                </a:solidFill>
                <a:latin typeface="Lora"/>
              </a:rPr>
              <a:t>Test</a:t>
            </a:r>
            <a:r>
              <a:rPr lang="en-US" dirty="0">
                <a:solidFill>
                  <a:srgbClr val="222222"/>
                </a:solidFill>
                <a:latin typeface="Lora"/>
              </a:rPr>
              <a:t>: </a:t>
            </a:r>
            <a:r>
              <a:rPr lang="en-US" b="0" i="0" u="none" strike="noStrike" dirty="0">
                <a:solidFill>
                  <a:srgbClr val="222222"/>
                </a:solidFill>
                <a:effectLst/>
                <a:latin typeface="Lora"/>
              </a:rPr>
              <a:t>5,057 procedures</a:t>
            </a:r>
          </a:p>
          <a:p>
            <a:pPr marL="285750" indent="-285750">
              <a:buFontTx/>
              <a:buChar char="-"/>
            </a:pPr>
            <a:endParaRPr lang="en-US" dirty="0">
              <a:solidFill>
                <a:srgbClr val="222222"/>
              </a:solidFill>
              <a:latin typeface="Lora"/>
            </a:endParaRPr>
          </a:p>
          <a:p>
            <a:r>
              <a:rPr lang="en-US" b="1" i="0" u="none" strike="noStrike" dirty="0">
                <a:solidFill>
                  <a:srgbClr val="222222"/>
                </a:solidFill>
                <a:effectLst/>
                <a:latin typeface="Lora"/>
              </a:rPr>
              <a:t>Real-time prediction</a:t>
            </a:r>
            <a:r>
              <a:rPr lang="en-US" b="0" i="0" u="none" strike="noStrike" dirty="0">
                <a:solidFill>
                  <a:srgbClr val="222222"/>
                </a:solidFill>
                <a:effectLst/>
                <a:latin typeface="Lora"/>
              </a:rPr>
              <a:t>:</a:t>
            </a:r>
          </a:p>
          <a:p>
            <a:pPr marL="285750" indent="-285750">
              <a:buFontTx/>
              <a:buChar char="-"/>
            </a:pPr>
            <a:r>
              <a:rPr lang="en-US" dirty="0">
                <a:solidFill>
                  <a:srgbClr val="222222"/>
                </a:solidFill>
                <a:latin typeface="Lora"/>
              </a:rPr>
              <a:t>Training: </a:t>
            </a:r>
            <a:r>
              <a:rPr lang="en-US" b="0" i="0" u="none" strike="noStrike" dirty="0">
                <a:solidFill>
                  <a:srgbClr val="222222"/>
                </a:solidFill>
                <a:effectLst/>
                <a:latin typeface="Lora"/>
              </a:rPr>
              <a:t>8,087,476 per-minute time points</a:t>
            </a:r>
          </a:p>
          <a:p>
            <a:pPr marL="285750" indent="-285750">
              <a:buFontTx/>
              <a:buChar char="-"/>
            </a:pPr>
            <a:r>
              <a:rPr lang="en-US" dirty="0">
                <a:solidFill>
                  <a:srgbClr val="222222"/>
                </a:solidFill>
                <a:latin typeface="Lora"/>
              </a:rPr>
              <a:t>Validation:</a:t>
            </a:r>
            <a:r>
              <a:rPr lang="en-US" b="0" i="0" u="none" strike="noStrike" dirty="0">
                <a:solidFill>
                  <a:srgbClr val="222222"/>
                </a:solidFill>
                <a:effectLst/>
                <a:latin typeface="Lora"/>
              </a:rPr>
              <a:t> 1,053,629 per-minute time points </a:t>
            </a:r>
          </a:p>
          <a:p>
            <a:pPr marL="285750" indent="-285750">
              <a:buFontTx/>
              <a:buChar char="-"/>
            </a:pPr>
            <a:r>
              <a:rPr lang="en-US" dirty="0">
                <a:solidFill>
                  <a:srgbClr val="222222"/>
                </a:solidFill>
                <a:latin typeface="Lora"/>
              </a:rPr>
              <a:t>Test: </a:t>
            </a:r>
            <a:r>
              <a:rPr lang="en-US" b="0" i="0" u="none" strike="noStrike" dirty="0">
                <a:solidFill>
                  <a:srgbClr val="222222"/>
                </a:solidFill>
                <a:effectLst/>
                <a:latin typeface="Lora"/>
              </a:rPr>
              <a:t>963,674 </a:t>
            </a:r>
            <a:r>
              <a:rPr lang="en-US" dirty="0">
                <a:solidFill>
                  <a:srgbClr val="222222"/>
                </a:solidFill>
                <a:latin typeface="Lora"/>
              </a:rPr>
              <a:t>per-minute time points </a:t>
            </a:r>
            <a:endParaRPr lang="en-US" b="0" i="0" u="none" strike="noStrike" dirty="0">
              <a:solidFill>
                <a:srgbClr val="222222"/>
              </a:solidFill>
              <a:effectLst/>
              <a:latin typeface="Lora"/>
            </a:endParaRPr>
          </a:p>
          <a:p>
            <a:pPr marL="285750" indent="-285750">
              <a:buFontTx/>
              <a:buChar char="-"/>
            </a:pPr>
            <a:endParaRPr lang="en-US" dirty="0">
              <a:solidFill>
                <a:srgbClr val="222222"/>
              </a:solidFill>
              <a:latin typeface="Lora"/>
            </a:endParaRPr>
          </a:p>
          <a:p>
            <a:r>
              <a:rPr lang="en-US" dirty="0">
                <a:solidFill>
                  <a:srgbClr val="222222"/>
                </a:solidFill>
                <a:latin typeface="Lora"/>
              </a:rPr>
              <a:t>A</a:t>
            </a:r>
            <a:r>
              <a:rPr lang="en-US" b="0" i="0" u="none" strike="noStrike" dirty="0">
                <a:solidFill>
                  <a:srgbClr val="222222"/>
                </a:solidFill>
                <a:effectLst/>
                <a:latin typeface="Lora"/>
              </a:rPr>
              <a:t>ll time points from the same procedure were included in the same sample set and no missing data imputation was performed.</a:t>
            </a:r>
            <a:endParaRPr lang="en-US" dirty="0"/>
          </a:p>
        </p:txBody>
      </p:sp>
      <p:pic>
        <p:nvPicPr>
          <p:cNvPr id="5" name="Picture 4">
            <a:extLst>
              <a:ext uri="{FF2B5EF4-FFF2-40B4-BE49-F238E27FC236}">
                <a16:creationId xmlns:a16="http://schemas.microsoft.com/office/drawing/2014/main" id="{4F3E12B2-5DE0-2540-8471-66DA7D490CC7}"/>
              </a:ext>
            </a:extLst>
          </p:cNvPr>
          <p:cNvPicPr>
            <a:picLocks noChangeAspect="1"/>
          </p:cNvPicPr>
          <p:nvPr/>
        </p:nvPicPr>
        <p:blipFill>
          <a:blip r:embed="rId2"/>
          <a:stretch>
            <a:fillRect/>
          </a:stretch>
        </p:blipFill>
        <p:spPr>
          <a:xfrm>
            <a:off x="6396568" y="2383016"/>
            <a:ext cx="4927600" cy="1168400"/>
          </a:xfrm>
          <a:prstGeom prst="rect">
            <a:avLst/>
          </a:prstGeom>
        </p:spPr>
      </p:pic>
      <p:sp>
        <p:nvSpPr>
          <p:cNvPr id="6" name="Rectangle 5">
            <a:extLst>
              <a:ext uri="{FF2B5EF4-FFF2-40B4-BE49-F238E27FC236}">
                <a16:creationId xmlns:a16="http://schemas.microsoft.com/office/drawing/2014/main" id="{FDD95474-B4CF-1F4F-B019-CC9F1D7670D2}"/>
              </a:ext>
            </a:extLst>
          </p:cNvPr>
          <p:cNvSpPr/>
          <p:nvPr/>
        </p:nvSpPr>
        <p:spPr>
          <a:xfrm>
            <a:off x="6800852" y="4364392"/>
            <a:ext cx="4119032" cy="1200329"/>
          </a:xfrm>
          <a:prstGeom prst="rect">
            <a:avLst/>
          </a:prstGeom>
        </p:spPr>
        <p:txBody>
          <a:bodyPr wrap="square">
            <a:spAutoFit/>
          </a:bodyPr>
          <a:lstStyle/>
          <a:p>
            <a:r>
              <a:rPr lang="en-US" b="0" i="0" u="none" strike="noStrike" dirty="0">
                <a:solidFill>
                  <a:srgbClr val="222222"/>
                </a:solidFill>
                <a:effectLst/>
                <a:latin typeface="Lora"/>
              </a:rPr>
              <a:t>“To ensure that there was no bias towards the final test set, the test data was initially compressed and left compressed until method development was completed.”</a:t>
            </a:r>
            <a:endParaRPr lang="en-US" dirty="0"/>
          </a:p>
        </p:txBody>
      </p:sp>
    </p:spTree>
    <p:extLst>
      <p:ext uri="{BB962C8B-B14F-4D97-AF65-F5344CB8AC3E}">
        <p14:creationId xmlns:p14="http://schemas.microsoft.com/office/powerpoint/2010/main" val="3509354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289D-434A-8B46-95B1-A1975D880B34}"/>
              </a:ext>
            </a:extLst>
          </p:cNvPr>
          <p:cNvSpPr>
            <a:spLocks noGrp="1"/>
          </p:cNvSpPr>
          <p:nvPr>
            <p:ph type="title"/>
          </p:nvPr>
        </p:nvSpPr>
        <p:spPr>
          <a:xfrm>
            <a:off x="0" y="274639"/>
            <a:ext cx="12192000" cy="1143000"/>
          </a:xfrm>
        </p:spPr>
        <p:txBody>
          <a:bodyPr>
            <a:noAutofit/>
          </a:bodyPr>
          <a:lstStyle/>
          <a:p>
            <a:r>
              <a:rPr lang="en-US" sz="4800" dirty="0"/>
              <a:t>Their Classifier: Gradient Boosting Machine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AD10FC8-02E5-9648-9C0F-2988A8DE6E6A}"/>
                  </a:ext>
                </a:extLst>
              </p:cNvPr>
              <p:cNvSpPr txBox="1"/>
              <p:nvPr/>
            </p:nvSpPr>
            <p:spPr>
              <a:xfrm>
                <a:off x="8592843" y="2079402"/>
                <a:ext cx="2643993"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𝑦</m:t>
                      </m:r>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0</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rPr>
                            <m:t>0</m:t>
                          </m:r>
                        </m:sub>
                      </m:sSub>
                    </m:oMath>
                  </m:oMathPara>
                </a14:m>
                <a:endParaRPr lang="en-US" sz="3200" dirty="0"/>
              </a:p>
            </p:txBody>
          </p:sp>
        </mc:Choice>
        <mc:Fallback xmlns="">
          <p:sp>
            <p:nvSpPr>
              <p:cNvPr id="4" name="TextBox 3">
                <a:extLst>
                  <a:ext uri="{FF2B5EF4-FFF2-40B4-BE49-F238E27FC236}">
                    <a16:creationId xmlns:a16="http://schemas.microsoft.com/office/drawing/2014/main" id="{2AD10FC8-02E5-9648-9C0F-2988A8DE6E6A}"/>
                  </a:ext>
                </a:extLst>
              </p:cNvPr>
              <p:cNvSpPr txBox="1">
                <a:spLocks noRot="1" noChangeAspect="1" noMove="1" noResize="1" noEditPoints="1" noAdjustHandles="1" noChangeArrowheads="1" noChangeShapeType="1" noTextEdit="1"/>
              </p:cNvSpPr>
              <p:nvPr/>
            </p:nvSpPr>
            <p:spPr>
              <a:xfrm>
                <a:off x="8592843" y="2079402"/>
                <a:ext cx="2643993" cy="492443"/>
              </a:xfrm>
              <a:prstGeom prst="rect">
                <a:avLst/>
              </a:prstGeom>
              <a:blipFill>
                <a:blip r:embed="rId3"/>
                <a:stretch>
                  <a:fillRect l="-2871" r="-478"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14D0890-A58F-254A-9B7B-83C9CF6AC564}"/>
                  </a:ext>
                </a:extLst>
              </p:cNvPr>
              <p:cNvSpPr txBox="1"/>
              <p:nvPr/>
            </p:nvSpPr>
            <p:spPr>
              <a:xfrm>
                <a:off x="8592843" y="3118343"/>
                <a:ext cx="2666564" cy="492443"/>
              </a:xfrm>
              <a:prstGeom prst="rect">
                <a:avLst/>
              </a:prstGeom>
              <a:noFill/>
            </p:spPr>
            <p:txBody>
              <a:bodyPr wrap="none" lIns="0" tIns="0" rIns="0" bIns="0" rtlCol="0">
                <a:spAutoFit/>
              </a:bodyPr>
              <a:lstStyle/>
              <a:p>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1</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m:t>
                    </m:r>
                  </m:oMath>
                </a14:m>
                <a:r>
                  <a:rPr lang="en-US" sz="3200" b="0" dirty="0"/>
                  <a:t> </a:t>
                </a:r>
                <a14:m>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𝜀</m:t>
                        </m:r>
                      </m:e>
                      <m:sub>
                        <m:r>
                          <a:rPr lang="en-US" sz="3200" b="0" i="1" smtClean="0">
                            <a:latin typeface="Cambria Math" panose="02040503050406030204" pitchFamily="18" charset="0"/>
                            <a:ea typeface="Cambria Math" panose="02040503050406030204" pitchFamily="18" charset="0"/>
                          </a:rPr>
                          <m:t>1</m:t>
                        </m:r>
                      </m:sub>
                    </m:sSub>
                  </m:oMath>
                </a14:m>
                <a:endParaRPr lang="en-US" sz="3200" dirty="0"/>
              </a:p>
            </p:txBody>
          </p:sp>
        </mc:Choice>
        <mc:Fallback xmlns="">
          <p:sp>
            <p:nvSpPr>
              <p:cNvPr id="5" name="TextBox 4">
                <a:extLst>
                  <a:ext uri="{FF2B5EF4-FFF2-40B4-BE49-F238E27FC236}">
                    <a16:creationId xmlns:a16="http://schemas.microsoft.com/office/drawing/2014/main" id="{B14D0890-A58F-254A-9B7B-83C9CF6AC564}"/>
                  </a:ext>
                </a:extLst>
              </p:cNvPr>
              <p:cNvSpPr txBox="1">
                <a:spLocks noRot="1" noChangeAspect="1" noMove="1" noResize="1" noEditPoints="1" noAdjustHandles="1" noChangeArrowheads="1" noChangeShapeType="1" noTextEdit="1"/>
              </p:cNvSpPr>
              <p:nvPr/>
            </p:nvSpPr>
            <p:spPr>
              <a:xfrm>
                <a:off x="8592843" y="3118343"/>
                <a:ext cx="2666564" cy="492443"/>
              </a:xfrm>
              <a:prstGeom prst="rect">
                <a:avLst/>
              </a:prstGeom>
              <a:blipFill>
                <a:blip r:embed="rId4"/>
                <a:stretch>
                  <a:fillRect l="-3791" r="-14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2B9305-2D2E-4843-9DCC-B3C1CBFBF563}"/>
                  </a:ext>
                </a:extLst>
              </p:cNvPr>
              <p:cNvSpPr txBox="1"/>
              <p:nvPr/>
            </p:nvSpPr>
            <p:spPr>
              <a:xfrm>
                <a:off x="8755996" y="4157284"/>
                <a:ext cx="2340256" cy="13847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b="0" i="1" smtClean="0">
                              <a:latin typeface="Cambria Math" panose="02040503050406030204" pitchFamily="18" charset="0"/>
                            </a:rPr>
                          </m:ctrlPr>
                        </m:accPr>
                        <m:e>
                          <m:r>
                            <a:rPr lang="en-US" sz="3200" b="0" i="1" smtClean="0">
                              <a:latin typeface="Cambria Math" panose="02040503050406030204" pitchFamily="18" charset="0"/>
                            </a:rPr>
                            <m:t>𝑦</m:t>
                          </m:r>
                        </m:e>
                      </m:acc>
                      <m:r>
                        <a:rPr lang="en-US" sz="3200" b="0" i="1" smtClean="0">
                          <a:latin typeface="Cambria Math" panose="02040503050406030204" pitchFamily="18" charset="0"/>
                        </a:rPr>
                        <m:t>=</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𝑀</m:t>
                          </m:r>
                        </m:sup>
                        <m:e>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𝑓</m:t>
                              </m:r>
                            </m:e>
                            <m:sub>
                              <m:r>
                                <a:rPr lang="en-US" sz="3200" b="0" i="1" smtClean="0">
                                  <a:latin typeface="Cambria Math" panose="02040503050406030204" pitchFamily="18" charset="0"/>
                                </a:rPr>
                                <m:t>𝑖</m:t>
                              </m:r>
                            </m:sub>
                          </m:sSub>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e>
                      </m:nary>
                    </m:oMath>
                  </m:oMathPara>
                </a14:m>
                <a:endParaRPr lang="en-US" sz="3200" dirty="0"/>
              </a:p>
            </p:txBody>
          </p:sp>
        </mc:Choice>
        <mc:Fallback xmlns="">
          <p:sp>
            <p:nvSpPr>
              <p:cNvPr id="6" name="TextBox 5">
                <a:extLst>
                  <a:ext uri="{FF2B5EF4-FFF2-40B4-BE49-F238E27FC236}">
                    <a16:creationId xmlns:a16="http://schemas.microsoft.com/office/drawing/2014/main" id="{512B9305-2D2E-4843-9DCC-B3C1CBFBF563}"/>
                  </a:ext>
                </a:extLst>
              </p:cNvPr>
              <p:cNvSpPr txBox="1">
                <a:spLocks noRot="1" noChangeAspect="1" noMove="1" noResize="1" noEditPoints="1" noAdjustHandles="1" noChangeArrowheads="1" noChangeShapeType="1" noTextEdit="1"/>
              </p:cNvSpPr>
              <p:nvPr/>
            </p:nvSpPr>
            <p:spPr>
              <a:xfrm>
                <a:off x="8755996" y="4157284"/>
                <a:ext cx="2340256" cy="1384738"/>
              </a:xfrm>
              <a:prstGeom prst="rect">
                <a:avLst/>
              </a:prstGeom>
              <a:blipFill>
                <a:blip r:embed="rId5"/>
                <a:stretch>
                  <a:fillRect l="-30645" t="-112727" r="-1075" b="-17545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91C9D10-24E7-C348-8282-51251176AD00}"/>
              </a:ext>
            </a:extLst>
          </p:cNvPr>
          <p:cNvSpPr txBox="1"/>
          <p:nvPr/>
        </p:nvSpPr>
        <p:spPr>
          <a:xfrm>
            <a:off x="731520" y="2079402"/>
            <a:ext cx="7242048" cy="3046988"/>
          </a:xfrm>
          <a:prstGeom prst="rect">
            <a:avLst/>
          </a:prstGeom>
          <a:noFill/>
        </p:spPr>
        <p:txBody>
          <a:bodyPr wrap="square" rtlCol="0">
            <a:spAutoFit/>
          </a:bodyPr>
          <a:lstStyle/>
          <a:p>
            <a:r>
              <a:rPr lang="en-US" sz="3200" dirty="0"/>
              <a:t>Step 1: Fit initial model</a:t>
            </a:r>
          </a:p>
          <a:p>
            <a:endParaRPr lang="en-US" sz="3200" dirty="0"/>
          </a:p>
          <a:p>
            <a:r>
              <a:rPr lang="en-US" sz="3200" dirty="0"/>
              <a:t>Step 2: Fit a second model to the residuals</a:t>
            </a:r>
          </a:p>
          <a:p>
            <a:r>
              <a:rPr lang="en-US" sz="3200" dirty="0"/>
              <a:t>             (or pseudo-residuals)</a:t>
            </a:r>
          </a:p>
          <a:p>
            <a:endParaRPr lang="en-US" sz="3200" dirty="0"/>
          </a:p>
          <a:p>
            <a:r>
              <a:rPr lang="en-US" sz="3200" dirty="0"/>
              <a:t>Step 3: Repeat (2)…</a:t>
            </a:r>
          </a:p>
        </p:txBody>
      </p:sp>
      <p:sp>
        <p:nvSpPr>
          <p:cNvPr id="8" name="TextBox 7">
            <a:extLst>
              <a:ext uri="{FF2B5EF4-FFF2-40B4-BE49-F238E27FC236}">
                <a16:creationId xmlns:a16="http://schemas.microsoft.com/office/drawing/2014/main" id="{816B145A-DE79-DD49-AED4-BBF1C4EDE8E7}"/>
              </a:ext>
            </a:extLst>
          </p:cNvPr>
          <p:cNvSpPr txBox="1"/>
          <p:nvPr/>
        </p:nvSpPr>
        <p:spPr>
          <a:xfrm>
            <a:off x="8290323" y="5903854"/>
            <a:ext cx="3271601" cy="369332"/>
          </a:xfrm>
          <a:prstGeom prst="rect">
            <a:avLst/>
          </a:prstGeom>
          <a:noFill/>
        </p:spPr>
        <p:txBody>
          <a:bodyPr wrap="none" rtlCol="0">
            <a:spAutoFit/>
          </a:bodyPr>
          <a:lstStyle/>
          <a:p>
            <a:r>
              <a:rPr lang="en-US" i="1" dirty="0"/>
              <a:t>GBM for least squares regression</a:t>
            </a:r>
          </a:p>
        </p:txBody>
      </p:sp>
    </p:spTree>
    <p:extLst>
      <p:ext uri="{BB962C8B-B14F-4D97-AF65-F5344CB8AC3E}">
        <p14:creationId xmlns:p14="http://schemas.microsoft.com/office/powerpoint/2010/main" val="30991311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289D-434A-8B46-95B1-A1975D880B34}"/>
              </a:ext>
            </a:extLst>
          </p:cNvPr>
          <p:cNvSpPr>
            <a:spLocks noGrp="1"/>
          </p:cNvSpPr>
          <p:nvPr>
            <p:ph type="title"/>
          </p:nvPr>
        </p:nvSpPr>
        <p:spPr>
          <a:xfrm>
            <a:off x="0" y="274639"/>
            <a:ext cx="12192000" cy="1143000"/>
          </a:xfrm>
        </p:spPr>
        <p:txBody>
          <a:bodyPr>
            <a:noAutofit/>
          </a:bodyPr>
          <a:lstStyle/>
          <a:p>
            <a:r>
              <a:rPr lang="en-US" sz="4800" dirty="0"/>
              <a:t>Their Model: Gradient Boosting Machine</a:t>
            </a:r>
          </a:p>
        </p:txBody>
      </p:sp>
      <p:pic>
        <p:nvPicPr>
          <p:cNvPr id="3" name="Picture 2">
            <a:extLst>
              <a:ext uri="{FF2B5EF4-FFF2-40B4-BE49-F238E27FC236}">
                <a16:creationId xmlns:a16="http://schemas.microsoft.com/office/drawing/2014/main" id="{B29C4193-7182-1A46-A706-788EBD881F93}"/>
              </a:ext>
            </a:extLst>
          </p:cNvPr>
          <p:cNvPicPr>
            <a:picLocks noChangeAspect="1"/>
          </p:cNvPicPr>
          <p:nvPr/>
        </p:nvPicPr>
        <p:blipFill>
          <a:blip r:embed="rId3"/>
          <a:stretch>
            <a:fillRect/>
          </a:stretch>
        </p:blipFill>
        <p:spPr>
          <a:xfrm>
            <a:off x="1642843" y="1320103"/>
            <a:ext cx="4358436" cy="5004815"/>
          </a:xfrm>
          <a:prstGeom prst="rect">
            <a:avLst/>
          </a:prstGeom>
        </p:spPr>
      </p:pic>
      <p:pic>
        <p:nvPicPr>
          <p:cNvPr id="8" name="Picture 7">
            <a:extLst>
              <a:ext uri="{FF2B5EF4-FFF2-40B4-BE49-F238E27FC236}">
                <a16:creationId xmlns:a16="http://schemas.microsoft.com/office/drawing/2014/main" id="{B8AB6413-4685-4149-8AA4-64BFA8D4D010}"/>
              </a:ext>
            </a:extLst>
          </p:cNvPr>
          <p:cNvPicPr>
            <a:picLocks noChangeAspect="1"/>
          </p:cNvPicPr>
          <p:nvPr/>
        </p:nvPicPr>
        <p:blipFill>
          <a:blip r:embed="rId4"/>
          <a:stretch>
            <a:fillRect/>
          </a:stretch>
        </p:blipFill>
        <p:spPr>
          <a:xfrm>
            <a:off x="6476767" y="1246951"/>
            <a:ext cx="4435073" cy="5001546"/>
          </a:xfrm>
          <a:prstGeom prst="rect">
            <a:avLst/>
          </a:prstGeom>
        </p:spPr>
      </p:pic>
    </p:spTree>
    <p:extLst>
      <p:ext uri="{BB962C8B-B14F-4D97-AF65-F5344CB8AC3E}">
        <p14:creationId xmlns:p14="http://schemas.microsoft.com/office/powerpoint/2010/main" val="14542341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28A9-0042-4442-AA8F-BAC2BE254F9E}"/>
              </a:ext>
            </a:extLst>
          </p:cNvPr>
          <p:cNvSpPr>
            <a:spLocks noGrp="1"/>
          </p:cNvSpPr>
          <p:nvPr>
            <p:ph type="title"/>
          </p:nvPr>
        </p:nvSpPr>
        <p:spPr/>
        <p:txBody>
          <a:bodyPr/>
          <a:lstStyle/>
          <a:p>
            <a:r>
              <a:rPr lang="en-US" dirty="0"/>
              <a:t>Comparison to Alternatives</a:t>
            </a:r>
          </a:p>
        </p:txBody>
      </p:sp>
      <p:pic>
        <p:nvPicPr>
          <p:cNvPr id="4" name="Picture 3">
            <a:extLst>
              <a:ext uri="{FF2B5EF4-FFF2-40B4-BE49-F238E27FC236}">
                <a16:creationId xmlns:a16="http://schemas.microsoft.com/office/drawing/2014/main" id="{73FA07D1-FEDD-F644-9D2E-CC54ACB21DBC}"/>
              </a:ext>
            </a:extLst>
          </p:cNvPr>
          <p:cNvPicPr>
            <a:picLocks noChangeAspect="1"/>
          </p:cNvPicPr>
          <p:nvPr/>
        </p:nvPicPr>
        <p:blipFill rotWithShape="1">
          <a:blip r:embed="rId2"/>
          <a:srcRect l="19611" r="22792" b="30209"/>
          <a:stretch/>
        </p:blipFill>
        <p:spPr>
          <a:xfrm>
            <a:off x="901700" y="1417639"/>
            <a:ext cx="5194300" cy="4403601"/>
          </a:xfrm>
          <a:prstGeom prst="rect">
            <a:avLst/>
          </a:prstGeom>
        </p:spPr>
      </p:pic>
      <p:sp>
        <p:nvSpPr>
          <p:cNvPr id="5" name="TextBox 4">
            <a:extLst>
              <a:ext uri="{FF2B5EF4-FFF2-40B4-BE49-F238E27FC236}">
                <a16:creationId xmlns:a16="http://schemas.microsoft.com/office/drawing/2014/main" id="{0DF151F1-E04E-FF4A-A55A-1AFDCB58E618}"/>
              </a:ext>
            </a:extLst>
          </p:cNvPr>
          <p:cNvSpPr txBox="1"/>
          <p:nvPr/>
        </p:nvSpPr>
        <p:spPr>
          <a:xfrm>
            <a:off x="2352670" y="5825880"/>
            <a:ext cx="2292359" cy="461665"/>
          </a:xfrm>
          <a:prstGeom prst="rect">
            <a:avLst/>
          </a:prstGeom>
          <a:noFill/>
        </p:spPr>
        <p:txBody>
          <a:bodyPr wrap="none" rtlCol="0">
            <a:spAutoFit/>
          </a:bodyPr>
          <a:lstStyle/>
          <a:p>
            <a:r>
              <a:rPr lang="en-US" sz="2400" b="1" dirty="0"/>
              <a:t>Initial Prediction</a:t>
            </a:r>
          </a:p>
        </p:txBody>
      </p:sp>
      <p:pic>
        <p:nvPicPr>
          <p:cNvPr id="6" name="Picture 5">
            <a:extLst>
              <a:ext uri="{FF2B5EF4-FFF2-40B4-BE49-F238E27FC236}">
                <a16:creationId xmlns:a16="http://schemas.microsoft.com/office/drawing/2014/main" id="{5B508B35-DC76-C445-8FD0-6FD3E3280206}"/>
              </a:ext>
            </a:extLst>
          </p:cNvPr>
          <p:cNvPicPr>
            <a:picLocks noChangeAspect="1"/>
          </p:cNvPicPr>
          <p:nvPr/>
        </p:nvPicPr>
        <p:blipFill rotWithShape="1">
          <a:blip r:embed="rId3"/>
          <a:srcRect l="20495" r="23498" b="30991"/>
          <a:stretch/>
        </p:blipFill>
        <p:spPr>
          <a:xfrm>
            <a:off x="5984683" y="1412999"/>
            <a:ext cx="5242117" cy="4404948"/>
          </a:xfrm>
          <a:prstGeom prst="rect">
            <a:avLst/>
          </a:prstGeom>
        </p:spPr>
      </p:pic>
      <p:sp>
        <p:nvSpPr>
          <p:cNvPr id="7" name="TextBox 6">
            <a:extLst>
              <a:ext uri="{FF2B5EF4-FFF2-40B4-BE49-F238E27FC236}">
                <a16:creationId xmlns:a16="http://schemas.microsoft.com/office/drawing/2014/main" id="{A7E51251-49D9-4E4D-B8ED-F5CFF20601C0}"/>
              </a:ext>
            </a:extLst>
          </p:cNvPr>
          <p:cNvSpPr txBox="1"/>
          <p:nvPr/>
        </p:nvSpPr>
        <p:spPr>
          <a:xfrm>
            <a:off x="7208531" y="5817947"/>
            <a:ext cx="2794419" cy="461665"/>
          </a:xfrm>
          <a:prstGeom prst="rect">
            <a:avLst/>
          </a:prstGeom>
          <a:noFill/>
        </p:spPr>
        <p:txBody>
          <a:bodyPr wrap="none" rtlCol="0">
            <a:spAutoFit/>
          </a:bodyPr>
          <a:lstStyle/>
          <a:p>
            <a:r>
              <a:rPr lang="en-US" sz="2400" b="1" dirty="0"/>
              <a:t>Real-time Prediction</a:t>
            </a:r>
          </a:p>
        </p:txBody>
      </p:sp>
    </p:spTree>
    <p:extLst>
      <p:ext uri="{BB962C8B-B14F-4D97-AF65-F5344CB8AC3E}">
        <p14:creationId xmlns:p14="http://schemas.microsoft.com/office/powerpoint/2010/main" val="4222401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34BC84-7C74-1846-8657-72D2A6E39C75}"/>
              </a:ext>
            </a:extLst>
          </p:cNvPr>
          <p:cNvPicPr>
            <a:picLocks noChangeAspect="1"/>
          </p:cNvPicPr>
          <p:nvPr/>
        </p:nvPicPr>
        <p:blipFill>
          <a:blip r:embed="rId3"/>
          <a:stretch>
            <a:fillRect/>
          </a:stretch>
        </p:blipFill>
        <p:spPr>
          <a:xfrm>
            <a:off x="1165702" y="177896"/>
            <a:ext cx="9860596" cy="4229100"/>
          </a:xfrm>
          <a:prstGeom prst="rect">
            <a:avLst/>
          </a:prstGeom>
        </p:spPr>
      </p:pic>
      <p:sp>
        <p:nvSpPr>
          <p:cNvPr id="5" name="Rectangle 4">
            <a:extLst>
              <a:ext uri="{FF2B5EF4-FFF2-40B4-BE49-F238E27FC236}">
                <a16:creationId xmlns:a16="http://schemas.microsoft.com/office/drawing/2014/main" id="{44E78D3D-47F9-5F41-9FEF-22C32134CA35}"/>
              </a:ext>
            </a:extLst>
          </p:cNvPr>
          <p:cNvSpPr/>
          <p:nvPr/>
        </p:nvSpPr>
        <p:spPr>
          <a:xfrm>
            <a:off x="4254987" y="4749800"/>
            <a:ext cx="8927613" cy="1600438"/>
          </a:xfrm>
          <a:prstGeom prst="rect">
            <a:avLst/>
          </a:prstGeom>
        </p:spPr>
        <p:txBody>
          <a:bodyPr wrap="square">
            <a:spAutoFit/>
          </a:bodyPr>
          <a:lstStyle/>
          <a:p>
            <a:r>
              <a:rPr lang="en-US" sz="1400" b="1" i="0" u="none" strike="noStrike" dirty="0">
                <a:solidFill>
                  <a:srgbClr val="222222"/>
                </a:solidFill>
                <a:effectLst/>
                <a:latin typeface="Lora"/>
              </a:rPr>
              <a:t>For initial risk prediction</a:t>
            </a:r>
            <a:r>
              <a:rPr lang="en-US" sz="1400" b="0" i="0" u="none" strike="noStrike" dirty="0">
                <a:solidFill>
                  <a:srgbClr val="222222"/>
                </a:solidFill>
                <a:effectLst/>
                <a:latin typeface="Lora"/>
              </a:rPr>
              <a:t>:</a:t>
            </a:r>
          </a:p>
          <a:p>
            <a:pPr marL="285750" indent="-285750">
              <a:buFontTx/>
              <a:buChar char="-"/>
            </a:pPr>
            <a:r>
              <a:rPr lang="en-US" sz="1400" b="0" i="0" u="none" strike="noStrike" dirty="0" err="1">
                <a:solidFill>
                  <a:srgbClr val="222222"/>
                </a:solidFill>
                <a:effectLst/>
                <a:latin typeface="Lora"/>
              </a:rPr>
              <a:t>Anaesthesiologists</a:t>
            </a:r>
            <a:r>
              <a:rPr lang="en-US" sz="1400" b="0" i="0" u="none" strike="noStrike" dirty="0">
                <a:solidFill>
                  <a:srgbClr val="222222"/>
                </a:solidFill>
                <a:effectLst/>
                <a:latin typeface="Lora"/>
              </a:rPr>
              <a:t> performed significantly better with Prescience (AUC = 0.76 versus 0.60;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a:t>
            </a:r>
          </a:p>
          <a:p>
            <a:pPr marL="285750" indent="-285750">
              <a:buFontTx/>
              <a:buChar char="-"/>
            </a:pPr>
            <a:r>
              <a:rPr lang="en-US" sz="1400" b="0" i="0" u="none" strike="noStrike" dirty="0">
                <a:solidFill>
                  <a:srgbClr val="222222"/>
                </a:solidFill>
                <a:effectLst/>
                <a:latin typeface="Lora"/>
              </a:rPr>
              <a:t>Prescience performed better in a direct comparison with </a:t>
            </a:r>
            <a:r>
              <a:rPr lang="en-US" sz="1400" b="0" i="0" u="none" strike="noStrike" dirty="0" err="1">
                <a:solidFill>
                  <a:srgbClr val="222222"/>
                </a:solidFill>
                <a:effectLst/>
                <a:latin typeface="Lora"/>
              </a:rPr>
              <a:t>anaesthesiologists</a:t>
            </a:r>
            <a:r>
              <a:rPr lang="en-US" sz="1400" b="0" i="0" u="none" strike="noStrike" dirty="0">
                <a:solidFill>
                  <a:srgbClr val="222222"/>
                </a:solidFill>
                <a:effectLst/>
                <a:latin typeface="Lora"/>
              </a:rPr>
              <a:t> (AUC = 0.83;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a:t>
            </a:r>
          </a:p>
          <a:p>
            <a:endParaRPr lang="en-US" sz="1400" b="0" i="0" u="none" strike="noStrike" dirty="0">
              <a:solidFill>
                <a:srgbClr val="222222"/>
              </a:solidFill>
              <a:effectLst/>
              <a:latin typeface="Lora"/>
            </a:endParaRPr>
          </a:p>
          <a:p>
            <a:r>
              <a:rPr lang="en-US" sz="1400" b="1" i="0" u="none" strike="noStrike" dirty="0">
                <a:solidFill>
                  <a:srgbClr val="222222"/>
                </a:solidFill>
                <a:effectLst/>
                <a:latin typeface="Lora"/>
              </a:rPr>
              <a:t>For intraoperative real-time (next 5 min) risk prediction</a:t>
            </a:r>
            <a:r>
              <a:rPr lang="en-US" sz="1400" b="0" i="0" u="none" strike="noStrike" dirty="0">
                <a:solidFill>
                  <a:srgbClr val="222222"/>
                </a:solidFill>
                <a:effectLst/>
                <a:latin typeface="Lora"/>
              </a:rPr>
              <a:t>:</a:t>
            </a:r>
          </a:p>
          <a:p>
            <a:pPr marL="285750" indent="-285750">
              <a:buFontTx/>
              <a:buChar char="-"/>
            </a:pPr>
            <a:r>
              <a:rPr lang="en-US" sz="1400" dirty="0" err="1">
                <a:solidFill>
                  <a:srgbClr val="222222"/>
                </a:solidFill>
                <a:latin typeface="Lora"/>
              </a:rPr>
              <a:t>A</a:t>
            </a:r>
            <a:r>
              <a:rPr lang="en-US" sz="1400" b="0" i="0" u="none" strike="noStrike" dirty="0" err="1">
                <a:solidFill>
                  <a:srgbClr val="222222"/>
                </a:solidFill>
                <a:effectLst/>
                <a:latin typeface="Lora"/>
              </a:rPr>
              <a:t>naesthesiologists</a:t>
            </a:r>
            <a:r>
              <a:rPr lang="en-US" sz="1400" b="0" i="0" u="none" strike="noStrike" dirty="0">
                <a:solidFill>
                  <a:srgbClr val="222222"/>
                </a:solidFill>
                <a:effectLst/>
                <a:latin typeface="Lora"/>
              </a:rPr>
              <a:t> (AUC = 0.66) again performed better with Prescience (AUC = 0.78;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 </a:t>
            </a:r>
          </a:p>
          <a:p>
            <a:pPr marL="285750" indent="-285750">
              <a:buFontTx/>
              <a:buChar char="-"/>
            </a:pPr>
            <a:r>
              <a:rPr lang="en-US" sz="1400" b="0" i="0" u="none" strike="noStrike" dirty="0">
                <a:solidFill>
                  <a:srgbClr val="222222"/>
                </a:solidFill>
                <a:effectLst/>
                <a:latin typeface="Lora"/>
              </a:rPr>
              <a:t>Prescience alone outperformed </a:t>
            </a:r>
            <a:r>
              <a:rPr lang="en-US" sz="1400" b="0" i="0" u="none" strike="noStrike" dirty="0" err="1">
                <a:solidFill>
                  <a:srgbClr val="222222"/>
                </a:solidFill>
                <a:effectLst/>
                <a:latin typeface="Lora"/>
              </a:rPr>
              <a:t>anaesthesiologists</a:t>
            </a:r>
            <a:r>
              <a:rPr lang="en-US" sz="1400" b="0" i="0" u="none" strike="noStrike" dirty="0">
                <a:solidFill>
                  <a:srgbClr val="222222"/>
                </a:solidFill>
                <a:effectLst/>
                <a:latin typeface="Lora"/>
              </a:rPr>
              <a:t> predictions (AUC = 0.81; </a:t>
            </a:r>
            <a:r>
              <a:rPr lang="en-US" sz="1400" b="0" i="1" u="none" strike="noStrike" dirty="0">
                <a:solidFill>
                  <a:srgbClr val="222222"/>
                </a:solidFill>
                <a:effectLst/>
                <a:latin typeface="Lora"/>
              </a:rPr>
              <a:t>P</a:t>
            </a:r>
            <a:r>
              <a:rPr lang="en-US" sz="1400" b="0" i="0" u="none" strike="noStrike" dirty="0">
                <a:solidFill>
                  <a:srgbClr val="222222"/>
                </a:solidFill>
                <a:effectLst/>
                <a:latin typeface="Lora"/>
              </a:rPr>
              <a:t> &lt; 0.0001)</a:t>
            </a:r>
            <a:endParaRPr lang="en-US" sz="1400" dirty="0"/>
          </a:p>
        </p:txBody>
      </p:sp>
      <p:sp>
        <p:nvSpPr>
          <p:cNvPr id="6" name="Title 1">
            <a:extLst>
              <a:ext uri="{FF2B5EF4-FFF2-40B4-BE49-F238E27FC236}">
                <a16:creationId xmlns:a16="http://schemas.microsoft.com/office/drawing/2014/main" id="{3EA92147-43A9-1548-95AA-21D824F761A2}"/>
              </a:ext>
            </a:extLst>
          </p:cNvPr>
          <p:cNvSpPr>
            <a:spLocks noGrp="1"/>
          </p:cNvSpPr>
          <p:nvPr>
            <p:ph type="title"/>
          </p:nvPr>
        </p:nvSpPr>
        <p:spPr>
          <a:xfrm>
            <a:off x="-123454" y="5181436"/>
            <a:ext cx="4505441" cy="737166"/>
          </a:xfrm>
        </p:spPr>
        <p:txBody>
          <a:bodyPr>
            <a:noAutofit/>
          </a:bodyPr>
          <a:lstStyle/>
          <a:p>
            <a:r>
              <a:rPr lang="en-US" sz="4400" dirty="0"/>
              <a:t>Comparison to Experts</a:t>
            </a:r>
          </a:p>
        </p:txBody>
      </p:sp>
    </p:spTree>
    <p:extLst>
      <p:ext uri="{BB962C8B-B14F-4D97-AF65-F5344CB8AC3E}">
        <p14:creationId xmlns:p14="http://schemas.microsoft.com/office/powerpoint/2010/main" val="1694800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DCFFE-1B8D-984A-ADAC-F35C7C5F6673}"/>
              </a:ext>
            </a:extLst>
          </p:cNvPr>
          <p:cNvSpPr>
            <a:spLocks noGrp="1"/>
          </p:cNvSpPr>
          <p:nvPr>
            <p:ph type="title"/>
          </p:nvPr>
        </p:nvSpPr>
        <p:spPr>
          <a:xfrm>
            <a:off x="609600" y="0"/>
            <a:ext cx="10972800" cy="1143000"/>
          </a:xfrm>
        </p:spPr>
        <p:txBody>
          <a:bodyPr>
            <a:noAutofit/>
          </a:bodyPr>
          <a:lstStyle/>
          <a:p>
            <a:r>
              <a:rPr lang="en-US" sz="4267" dirty="0"/>
              <a:t>Modifications to RNN for Deidentification</a:t>
            </a:r>
          </a:p>
        </p:txBody>
      </p:sp>
      <p:sp>
        <p:nvSpPr>
          <p:cNvPr id="3" name="Content Placeholder 2">
            <a:extLst>
              <a:ext uri="{FF2B5EF4-FFF2-40B4-BE49-F238E27FC236}">
                <a16:creationId xmlns:a16="http://schemas.microsoft.com/office/drawing/2014/main" id="{1FF4A219-575A-A045-B085-9DF56D128D0D}"/>
              </a:ext>
            </a:extLst>
          </p:cNvPr>
          <p:cNvSpPr>
            <a:spLocks noGrp="1"/>
          </p:cNvSpPr>
          <p:nvPr>
            <p:ph idx="1"/>
          </p:nvPr>
        </p:nvSpPr>
        <p:spPr>
          <a:xfrm>
            <a:off x="609600" y="1143001"/>
            <a:ext cx="10972800" cy="4983164"/>
          </a:xfrm>
        </p:spPr>
        <p:txBody>
          <a:bodyPr>
            <a:normAutofit fontScale="85000" lnSpcReduction="20000"/>
          </a:bodyPr>
          <a:lstStyle/>
          <a:p>
            <a:pPr marL="685783" indent="-685783">
              <a:buFont typeface="+mj-lt"/>
              <a:buAutoNum type="arabicPeriod"/>
            </a:pPr>
            <a:r>
              <a:rPr lang="en-US" dirty="0"/>
              <a:t>LSTM provides a more flexible representation of previous context</a:t>
            </a:r>
          </a:p>
          <a:p>
            <a:pPr marL="1218570" lvl="1" indent="-685783"/>
            <a:r>
              <a:rPr lang="en-US" dirty="0"/>
              <a:t>output and cell state are both passed to the next block</a:t>
            </a:r>
          </a:p>
          <a:p>
            <a:pPr marL="685783" indent="-685783">
              <a:buFont typeface="+mj-lt"/>
              <a:buAutoNum type="arabicPeriod"/>
            </a:pPr>
            <a:endParaRPr lang="en-US" dirty="0"/>
          </a:p>
          <a:p>
            <a:pPr marL="685783" indent="-685783">
              <a:buFont typeface="+mj-lt"/>
              <a:buAutoNum type="arabicPeriod"/>
            </a:pPr>
            <a:r>
              <a:rPr lang="en-US" dirty="0"/>
              <a:t>Bidirectional LSTM provides context from subsequent words as well as previous words</a:t>
            </a:r>
          </a:p>
          <a:p>
            <a:pPr marL="685783" indent="-685783">
              <a:buFont typeface="+mj-lt"/>
              <a:buAutoNum type="arabicPeriod"/>
            </a:pPr>
            <a:endParaRPr lang="en-US" dirty="0"/>
          </a:p>
          <a:p>
            <a:pPr marL="685783" indent="-685783">
              <a:buFont typeface="+mj-lt"/>
              <a:buAutoNum type="arabicPeriod"/>
            </a:pPr>
            <a:r>
              <a:rPr lang="en-US" dirty="0"/>
              <a:t>Character-level RNN allows a non-trivial representation of out-of-dictionary tokens</a:t>
            </a:r>
          </a:p>
          <a:p>
            <a:pPr marL="685783" indent="-685783">
              <a:buFont typeface="+mj-lt"/>
              <a:buAutoNum type="arabicPeriod"/>
            </a:pPr>
            <a:endParaRPr lang="en-US" dirty="0"/>
          </a:p>
        </p:txBody>
      </p:sp>
    </p:spTree>
    <p:extLst>
      <p:ext uri="{BB962C8B-B14F-4D97-AF65-F5344CB8AC3E}">
        <p14:creationId xmlns:p14="http://schemas.microsoft.com/office/powerpoint/2010/main" val="2072718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28DE4-B18C-E64E-B43C-6FE98767E7DC}"/>
              </a:ext>
            </a:extLst>
          </p:cNvPr>
          <p:cNvSpPr>
            <a:spLocks noGrp="1"/>
          </p:cNvSpPr>
          <p:nvPr>
            <p:ph type="title"/>
          </p:nvPr>
        </p:nvSpPr>
        <p:spPr/>
        <p:txBody>
          <a:bodyPr/>
          <a:lstStyle/>
          <a:p>
            <a:r>
              <a:rPr lang="en-US" dirty="0"/>
              <a:t>Is this a fair comparison?</a:t>
            </a:r>
          </a:p>
        </p:txBody>
      </p:sp>
      <p:sp>
        <p:nvSpPr>
          <p:cNvPr id="3" name="Content Placeholder 2">
            <a:extLst>
              <a:ext uri="{FF2B5EF4-FFF2-40B4-BE49-F238E27FC236}">
                <a16:creationId xmlns:a16="http://schemas.microsoft.com/office/drawing/2014/main" id="{3C4F17D0-CE39-134F-BB79-E9624DC645C4}"/>
              </a:ext>
            </a:extLst>
          </p:cNvPr>
          <p:cNvSpPr>
            <a:spLocks noGrp="1"/>
          </p:cNvSpPr>
          <p:nvPr>
            <p:ph idx="1"/>
          </p:nvPr>
        </p:nvSpPr>
        <p:spPr/>
        <p:txBody>
          <a:bodyPr>
            <a:normAutofit fontScale="92500" lnSpcReduction="20000"/>
          </a:bodyPr>
          <a:lstStyle/>
          <a:p>
            <a:r>
              <a:rPr lang="en-US" dirty="0"/>
              <a:t>Training examples are episodes of hypoxemia that were not prevented during surgery</a:t>
            </a:r>
          </a:p>
          <a:p>
            <a:endParaRPr lang="en-US" dirty="0"/>
          </a:p>
          <a:p>
            <a:r>
              <a:rPr lang="en-US" dirty="0"/>
              <a:t>Expert comparison: </a:t>
            </a:r>
          </a:p>
          <a:p>
            <a:pPr lvl="1"/>
            <a:r>
              <a:rPr lang="en-US" dirty="0"/>
              <a:t>the expert is predicting likelihood hypoxemic episodes, some of which were prevented</a:t>
            </a:r>
          </a:p>
          <a:p>
            <a:pPr lvl="1"/>
            <a:r>
              <a:rPr lang="en-US" dirty="0"/>
              <a:t>the model has learned to predict hypoxemic episodes that couldn’t be avoided</a:t>
            </a:r>
          </a:p>
        </p:txBody>
      </p:sp>
    </p:spTree>
    <p:extLst>
      <p:ext uri="{BB962C8B-B14F-4D97-AF65-F5344CB8AC3E}">
        <p14:creationId xmlns:p14="http://schemas.microsoft.com/office/powerpoint/2010/main" val="42786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847F-FE5D-2A43-AD0E-A3F3F90E0E6C}"/>
              </a:ext>
            </a:extLst>
          </p:cNvPr>
          <p:cNvSpPr>
            <a:spLocks noGrp="1"/>
          </p:cNvSpPr>
          <p:nvPr>
            <p:ph type="title"/>
          </p:nvPr>
        </p:nvSpPr>
        <p:spPr/>
        <p:txBody>
          <a:bodyPr>
            <a:normAutofit fontScale="90000"/>
          </a:bodyPr>
          <a:lstStyle/>
          <a:p>
            <a:r>
              <a:rPr lang="en-US" dirty="0"/>
              <a:t>Interpretable Predictions</a:t>
            </a:r>
          </a:p>
        </p:txBody>
      </p:sp>
      <p:sp>
        <p:nvSpPr>
          <p:cNvPr id="3" name="Text Placeholder 2">
            <a:extLst>
              <a:ext uri="{FF2B5EF4-FFF2-40B4-BE49-F238E27FC236}">
                <a16:creationId xmlns:a16="http://schemas.microsoft.com/office/drawing/2014/main" id="{147EC848-F60E-FE45-AD65-FA727DB7F02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6116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53487-F24B-7346-81D1-36CEA3415623}"/>
              </a:ext>
            </a:extLst>
          </p:cNvPr>
          <p:cNvSpPr>
            <a:spLocks noGrp="1"/>
          </p:cNvSpPr>
          <p:nvPr>
            <p:ph type="title"/>
          </p:nvPr>
        </p:nvSpPr>
        <p:spPr>
          <a:xfrm>
            <a:off x="609600" y="0"/>
            <a:ext cx="10972800" cy="1143000"/>
          </a:xfrm>
        </p:spPr>
        <p:txBody>
          <a:bodyPr/>
          <a:lstStyle/>
          <a:p>
            <a:r>
              <a:rPr lang="en-US" dirty="0"/>
              <a:t>Highlight Feature Importance</a:t>
            </a:r>
          </a:p>
        </p:txBody>
      </p:sp>
      <p:pic>
        <p:nvPicPr>
          <p:cNvPr id="4" name="Picture 3">
            <a:extLst>
              <a:ext uri="{FF2B5EF4-FFF2-40B4-BE49-F238E27FC236}">
                <a16:creationId xmlns:a16="http://schemas.microsoft.com/office/drawing/2014/main" id="{72EADEAE-2682-7A4B-B00F-5143239AF33A}"/>
              </a:ext>
            </a:extLst>
          </p:cNvPr>
          <p:cNvPicPr>
            <a:picLocks noChangeAspect="1"/>
          </p:cNvPicPr>
          <p:nvPr/>
        </p:nvPicPr>
        <p:blipFill>
          <a:blip r:embed="rId3"/>
          <a:stretch>
            <a:fillRect/>
          </a:stretch>
        </p:blipFill>
        <p:spPr>
          <a:xfrm>
            <a:off x="1670050" y="1143000"/>
            <a:ext cx="8851900" cy="4957064"/>
          </a:xfrm>
          <a:prstGeom prst="rect">
            <a:avLst/>
          </a:prstGeom>
        </p:spPr>
      </p:pic>
    </p:spTree>
    <p:extLst>
      <p:ext uri="{BB962C8B-B14F-4D97-AF65-F5344CB8AC3E}">
        <p14:creationId xmlns:p14="http://schemas.microsoft.com/office/powerpoint/2010/main" val="3307031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D127-706D-584C-AA7D-7F857B5F7501}"/>
              </a:ext>
            </a:extLst>
          </p:cNvPr>
          <p:cNvPicPr>
            <a:picLocks noChangeAspect="1"/>
          </p:cNvPicPr>
          <p:nvPr/>
        </p:nvPicPr>
        <p:blipFill rotWithShape="1">
          <a:blip r:embed="rId3"/>
          <a:srcRect b="61502"/>
          <a:stretch/>
        </p:blipFill>
        <p:spPr>
          <a:xfrm>
            <a:off x="0" y="939801"/>
            <a:ext cx="12192000" cy="5486400"/>
          </a:xfrm>
          <a:prstGeom prst="rect">
            <a:avLst/>
          </a:prstGeom>
        </p:spPr>
      </p:pic>
      <p:sp>
        <p:nvSpPr>
          <p:cNvPr id="6" name="Title 1">
            <a:extLst>
              <a:ext uri="{FF2B5EF4-FFF2-40B4-BE49-F238E27FC236}">
                <a16:creationId xmlns:a16="http://schemas.microsoft.com/office/drawing/2014/main" id="{A67F557A-EBE1-BE49-8CBD-6AC00BDF4B78}"/>
              </a:ext>
            </a:extLst>
          </p:cNvPr>
          <p:cNvSpPr>
            <a:spLocks noGrp="1"/>
          </p:cNvSpPr>
          <p:nvPr>
            <p:ph type="title"/>
          </p:nvPr>
        </p:nvSpPr>
        <p:spPr>
          <a:xfrm>
            <a:off x="609600" y="-127000"/>
            <a:ext cx="10972800" cy="1143000"/>
          </a:xfrm>
        </p:spPr>
        <p:txBody>
          <a:bodyPr>
            <a:normAutofit/>
          </a:bodyPr>
          <a:lstStyle/>
          <a:p>
            <a:r>
              <a:rPr lang="en-US" dirty="0"/>
              <a:t>Cumulative Effect of Features</a:t>
            </a:r>
          </a:p>
        </p:txBody>
      </p:sp>
    </p:spTree>
    <p:extLst>
      <p:ext uri="{BB962C8B-B14F-4D97-AF65-F5344CB8AC3E}">
        <p14:creationId xmlns:p14="http://schemas.microsoft.com/office/powerpoint/2010/main" val="2080275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105699-F2BE-4145-9F74-9C18920BCA83}"/>
              </a:ext>
            </a:extLst>
          </p:cNvPr>
          <p:cNvPicPr>
            <a:picLocks noChangeAspect="1"/>
          </p:cNvPicPr>
          <p:nvPr/>
        </p:nvPicPr>
        <p:blipFill>
          <a:blip r:embed="rId3"/>
          <a:stretch>
            <a:fillRect/>
          </a:stretch>
        </p:blipFill>
        <p:spPr>
          <a:xfrm>
            <a:off x="6342184" y="88900"/>
            <a:ext cx="5715000" cy="6311900"/>
          </a:xfrm>
          <a:prstGeom prst="rect">
            <a:avLst/>
          </a:prstGeom>
        </p:spPr>
      </p:pic>
      <p:sp>
        <p:nvSpPr>
          <p:cNvPr id="7" name="Title 1">
            <a:extLst>
              <a:ext uri="{FF2B5EF4-FFF2-40B4-BE49-F238E27FC236}">
                <a16:creationId xmlns:a16="http://schemas.microsoft.com/office/drawing/2014/main" id="{4D8D629B-50F6-534C-A9A8-65E7310A17A4}"/>
              </a:ext>
            </a:extLst>
          </p:cNvPr>
          <p:cNvSpPr>
            <a:spLocks noGrp="1"/>
          </p:cNvSpPr>
          <p:nvPr>
            <p:ph type="title"/>
          </p:nvPr>
        </p:nvSpPr>
        <p:spPr>
          <a:xfrm>
            <a:off x="457200" y="1600200"/>
            <a:ext cx="5080000" cy="3289300"/>
          </a:xfrm>
        </p:spPr>
        <p:txBody>
          <a:bodyPr>
            <a:normAutofit fontScale="90000"/>
          </a:bodyPr>
          <a:lstStyle/>
          <a:p>
            <a:r>
              <a:rPr lang="en-US" dirty="0"/>
              <a:t>Model Predictions </a:t>
            </a:r>
            <a:br>
              <a:rPr lang="en-US" dirty="0"/>
            </a:br>
            <a:r>
              <a:rPr lang="en-US" dirty="0"/>
              <a:t>vs Physician Predictions</a:t>
            </a:r>
          </a:p>
        </p:txBody>
      </p:sp>
    </p:spTree>
    <p:extLst>
      <p:ext uri="{BB962C8B-B14F-4D97-AF65-F5344CB8AC3E}">
        <p14:creationId xmlns:p14="http://schemas.microsoft.com/office/powerpoint/2010/main" val="25889281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035354F-C401-0D45-A428-997F8AB14102}"/>
              </a:ext>
            </a:extLst>
          </p:cNvPr>
          <p:cNvPicPr>
            <a:picLocks noChangeAspect="1"/>
          </p:cNvPicPr>
          <p:nvPr/>
        </p:nvPicPr>
        <p:blipFill>
          <a:blip r:embed="rId3"/>
          <a:stretch>
            <a:fillRect/>
          </a:stretch>
        </p:blipFill>
        <p:spPr>
          <a:xfrm>
            <a:off x="216877" y="164124"/>
            <a:ext cx="5386754" cy="6140900"/>
          </a:xfrm>
          <a:prstGeom prst="rect">
            <a:avLst/>
          </a:prstGeom>
        </p:spPr>
      </p:pic>
      <p:sp>
        <p:nvSpPr>
          <p:cNvPr id="5" name="Rectangle 4">
            <a:extLst>
              <a:ext uri="{FF2B5EF4-FFF2-40B4-BE49-F238E27FC236}">
                <a16:creationId xmlns:a16="http://schemas.microsoft.com/office/drawing/2014/main" id="{8A77D6B1-A83B-4E4F-9F0F-034241F61628}"/>
              </a:ext>
            </a:extLst>
          </p:cNvPr>
          <p:cNvSpPr/>
          <p:nvPr/>
        </p:nvSpPr>
        <p:spPr>
          <a:xfrm>
            <a:off x="6375400" y="3983253"/>
            <a:ext cx="5322277" cy="2031325"/>
          </a:xfrm>
          <a:prstGeom prst="rect">
            <a:avLst/>
          </a:prstGeom>
        </p:spPr>
        <p:txBody>
          <a:bodyPr wrap="square">
            <a:spAutoFit/>
          </a:bodyPr>
          <a:lstStyle/>
          <a:p>
            <a:r>
              <a:rPr lang="en-US" b="0" i="0" u="none" strike="noStrike" dirty="0">
                <a:solidFill>
                  <a:srgbClr val="222222"/>
                </a:solidFill>
                <a:effectLst/>
                <a:latin typeface="Lora"/>
              </a:rPr>
              <a:t>These partial dependence plots show the change in hypoxemia risk for all values of a given feature. The grey histograms on each plot show the distribution of values for that feature in the validation dataset. The lighter </a:t>
            </a:r>
            <a:r>
              <a:rPr lang="en-US" b="0" i="0" u="none" strike="noStrike" dirty="0" err="1">
                <a:solidFill>
                  <a:srgbClr val="222222"/>
                </a:solidFill>
                <a:effectLst/>
                <a:latin typeface="Lora"/>
              </a:rPr>
              <a:t>coloured</a:t>
            </a:r>
            <a:r>
              <a:rPr lang="en-US" b="0" i="0" u="none" strike="noStrike" dirty="0">
                <a:solidFill>
                  <a:srgbClr val="222222"/>
                </a:solidFill>
                <a:effectLst/>
                <a:latin typeface="Lora"/>
              </a:rPr>
              <a:t> lines represent model variability from bootstrap resampling of the training data, the dark lines represent the average of the bootstrap runs.</a:t>
            </a:r>
            <a:endParaRPr lang="en-US" dirty="0"/>
          </a:p>
        </p:txBody>
      </p:sp>
      <p:sp>
        <p:nvSpPr>
          <p:cNvPr id="6" name="Title 1">
            <a:extLst>
              <a:ext uri="{FF2B5EF4-FFF2-40B4-BE49-F238E27FC236}">
                <a16:creationId xmlns:a16="http://schemas.microsoft.com/office/drawing/2014/main" id="{202FED90-F21C-E44F-9F6E-D410D108B2E9}"/>
              </a:ext>
            </a:extLst>
          </p:cNvPr>
          <p:cNvSpPr>
            <a:spLocks noGrp="1"/>
          </p:cNvSpPr>
          <p:nvPr>
            <p:ph type="title"/>
          </p:nvPr>
        </p:nvSpPr>
        <p:spPr>
          <a:xfrm>
            <a:off x="6496538" y="164124"/>
            <a:ext cx="5080000" cy="3289300"/>
          </a:xfrm>
        </p:spPr>
        <p:txBody>
          <a:bodyPr>
            <a:normAutofit/>
          </a:bodyPr>
          <a:lstStyle/>
          <a:p>
            <a:r>
              <a:rPr lang="en-US" dirty="0"/>
              <a:t>Sensitivity Analysis</a:t>
            </a:r>
          </a:p>
        </p:txBody>
      </p:sp>
    </p:spTree>
    <p:extLst>
      <p:ext uri="{BB962C8B-B14F-4D97-AF65-F5344CB8AC3E}">
        <p14:creationId xmlns:p14="http://schemas.microsoft.com/office/powerpoint/2010/main" val="3476670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7E27E-9E65-2246-9B0E-9E9A263CD424}"/>
              </a:ext>
            </a:extLst>
          </p:cNvPr>
          <p:cNvSpPr>
            <a:spLocks noGrp="1"/>
          </p:cNvSpPr>
          <p:nvPr>
            <p:ph type="title"/>
          </p:nvPr>
        </p:nvSpPr>
        <p:spPr/>
        <p:txBody>
          <a:bodyPr>
            <a:normAutofit fontScale="90000"/>
          </a:bodyPr>
          <a:lstStyle/>
          <a:p>
            <a:r>
              <a:rPr lang="en-US" dirty="0"/>
              <a:t>Alternative Approach: RNN</a:t>
            </a:r>
          </a:p>
        </p:txBody>
      </p:sp>
      <p:sp>
        <p:nvSpPr>
          <p:cNvPr id="3" name="Text Placeholder 2">
            <a:extLst>
              <a:ext uri="{FF2B5EF4-FFF2-40B4-BE49-F238E27FC236}">
                <a16:creationId xmlns:a16="http://schemas.microsoft.com/office/drawing/2014/main" id="{65B2A14E-C8D4-174D-A7B1-7AC89C49ADF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625620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B4F498EC-9989-40CD-B33D-751BA71F3C17}"/>
              </a:ext>
            </a:extLst>
          </p:cNvPr>
          <p:cNvGrpSpPr/>
          <p:nvPr/>
        </p:nvGrpSpPr>
        <p:grpSpPr>
          <a:xfrm>
            <a:off x="1165073" y="645601"/>
            <a:ext cx="9357612" cy="5616049"/>
            <a:chOff x="1399374" y="707764"/>
            <a:chExt cx="9357612" cy="561604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568CD97-2792-41C4-B7C4-C757069D1749}"/>
                    </a:ext>
                  </a:extLst>
                </p:cNvPr>
                <p:cNvSpPr/>
                <p:nvPr/>
              </p:nvSpPr>
              <p:spPr>
                <a:xfrm>
                  <a:off x="2118383" y="1696949"/>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 name="Rectangle 1">
                  <a:extLst>
                    <a:ext uri="{FF2B5EF4-FFF2-40B4-BE49-F238E27FC236}">
                      <a16:creationId xmlns:a16="http://schemas.microsoft.com/office/drawing/2014/main" id="{9568CD97-2792-41C4-B7C4-C757069D1749}"/>
                    </a:ext>
                  </a:extLst>
                </p:cNvPr>
                <p:cNvSpPr>
                  <a:spLocks noRot="1" noChangeAspect="1" noMove="1" noResize="1" noEditPoints="1" noAdjustHandles="1" noChangeArrowheads="1" noChangeShapeType="1" noTextEdit="1"/>
                </p:cNvSpPr>
                <p:nvPr/>
              </p:nvSpPr>
              <p:spPr>
                <a:xfrm>
                  <a:off x="2118383" y="1696949"/>
                  <a:ext cx="1138843" cy="316511"/>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CC1E92B-776C-4C6D-896B-CCBD679265B5}"/>
                    </a:ext>
                  </a:extLst>
                </p:cNvPr>
                <p:cNvSpPr/>
                <p:nvPr/>
              </p:nvSpPr>
              <p:spPr>
                <a:xfrm>
                  <a:off x="2118383" y="3367222"/>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 name="Rectangle 2">
                  <a:extLst>
                    <a:ext uri="{FF2B5EF4-FFF2-40B4-BE49-F238E27FC236}">
                      <a16:creationId xmlns:a16="http://schemas.microsoft.com/office/drawing/2014/main" id="{ACC1E92B-776C-4C6D-896B-CCBD679265B5}"/>
                    </a:ext>
                  </a:extLst>
                </p:cNvPr>
                <p:cNvSpPr>
                  <a:spLocks noRot="1" noChangeAspect="1" noMove="1" noResize="1" noEditPoints="1" noAdjustHandles="1" noChangeArrowheads="1" noChangeShapeType="1" noTextEdit="1"/>
                </p:cNvSpPr>
                <p:nvPr/>
              </p:nvSpPr>
              <p:spPr>
                <a:xfrm>
                  <a:off x="2118383" y="3367222"/>
                  <a:ext cx="1138843" cy="316511"/>
                </a:xfrm>
                <a:prstGeom prst="rect">
                  <a:avLst/>
                </a:prstGeom>
                <a:blipFill>
                  <a:blip r:embed="rId4"/>
                  <a:stretch>
                    <a:fillRect b="-357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29958F-2873-4C77-A28F-3FFAAE75359C}"/>
                    </a:ext>
                  </a:extLst>
                </p:cNvPr>
                <p:cNvSpPr/>
                <p:nvPr/>
              </p:nvSpPr>
              <p:spPr>
                <a:xfrm>
                  <a:off x="2118384" y="4998160"/>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E129958F-2873-4C77-A28F-3FFAAE75359C}"/>
                    </a:ext>
                  </a:extLst>
                </p:cNvPr>
                <p:cNvSpPr>
                  <a:spLocks noRot="1" noChangeAspect="1" noMove="1" noResize="1" noEditPoints="1" noAdjustHandles="1" noChangeArrowheads="1" noChangeShapeType="1" noTextEdit="1"/>
                </p:cNvSpPr>
                <p:nvPr/>
              </p:nvSpPr>
              <p:spPr>
                <a:xfrm>
                  <a:off x="2118384" y="4998160"/>
                  <a:ext cx="1138843" cy="316511"/>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1FDFECD0-5A3B-4BAB-AFE1-8FAC8EDAE844}"/>
                </a:ext>
              </a:extLst>
            </p:cNvPr>
            <p:cNvSpPr txBox="1"/>
            <p:nvPr/>
          </p:nvSpPr>
          <p:spPr>
            <a:xfrm>
              <a:off x="1399374" y="755903"/>
              <a:ext cx="2576860" cy="646331"/>
            </a:xfrm>
            <a:prstGeom prst="rect">
              <a:avLst/>
            </a:prstGeom>
            <a:noFill/>
          </p:spPr>
          <p:txBody>
            <a:bodyPr wrap="none" rtlCol="0">
              <a:spAutoFit/>
            </a:bodyPr>
            <a:lstStyle/>
            <a:p>
              <a:pPr algn="ctr"/>
              <a:r>
                <a:rPr lang="en-US" dirty="0"/>
                <a:t>Sequence of time-varying</a:t>
              </a:r>
            </a:p>
            <a:p>
              <a:pPr algn="ctr"/>
              <a:r>
                <a:rPr lang="en-US" dirty="0"/>
                <a:t>measurements</a:t>
              </a:r>
            </a:p>
          </p:txBody>
        </p:sp>
        <p:cxnSp>
          <p:nvCxnSpPr>
            <p:cNvPr id="10" name="Straight Arrow Connector 9">
              <a:extLst>
                <a:ext uri="{FF2B5EF4-FFF2-40B4-BE49-F238E27FC236}">
                  <a16:creationId xmlns:a16="http://schemas.microsoft.com/office/drawing/2014/main" id="{77798219-5412-44A3-B4C4-73C68B0EB896}"/>
                </a:ext>
              </a:extLst>
            </p:cNvPr>
            <p:cNvCxnSpPr>
              <a:stCxn id="2" idx="3"/>
            </p:cNvCxnSpPr>
            <p:nvPr/>
          </p:nvCxnSpPr>
          <p:spPr>
            <a:xfrm flipV="1">
              <a:off x="3257226" y="185080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C1210-6548-4DA8-81F8-DF7F800DD011}"/>
                </a:ext>
              </a:extLst>
            </p:cNvPr>
            <p:cNvCxnSpPr/>
            <p:nvPr/>
          </p:nvCxnSpPr>
          <p:spPr>
            <a:xfrm flipV="1">
              <a:off x="3257226" y="3532234"/>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B29709-52B3-412A-B587-6F458C020C56}"/>
                </a:ext>
              </a:extLst>
            </p:cNvPr>
            <p:cNvCxnSpPr/>
            <p:nvPr/>
          </p:nvCxnSpPr>
          <p:spPr>
            <a:xfrm flipV="1">
              <a:off x="3257226" y="515201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589C32-E66E-4609-8605-BC3B4C3933A4}"/>
                </a:ext>
              </a:extLst>
            </p:cNvPr>
            <p:cNvSpPr/>
            <p:nvPr/>
          </p:nvSpPr>
          <p:spPr>
            <a:xfrm>
              <a:off x="4313204" y="1430997"/>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EFE8FE-A76A-4AF3-BA5F-66BC5E42B64B}"/>
                </a:ext>
              </a:extLst>
            </p:cNvPr>
            <p:cNvSpPr/>
            <p:nvPr/>
          </p:nvSpPr>
          <p:spPr>
            <a:xfrm>
              <a:off x="4313204" y="3061935"/>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4D2ED9-21D0-4FD5-B773-61F948A3BCE9}"/>
                </a:ext>
              </a:extLst>
            </p:cNvPr>
            <p:cNvSpPr/>
            <p:nvPr/>
          </p:nvSpPr>
          <p:spPr>
            <a:xfrm>
              <a:off x="4313204" y="4692873"/>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63A9B7A-2F77-408F-B113-123924638EDF}"/>
                </a:ext>
              </a:extLst>
            </p:cNvPr>
            <p:cNvCxnSpPr>
              <a:cxnSpLocks/>
              <a:stCxn id="15" idx="0"/>
              <a:endCxn id="14" idx="2"/>
            </p:cNvCxnSpPr>
            <p:nvPr/>
          </p:nvCxnSpPr>
          <p:spPr>
            <a:xfrm flipV="1">
              <a:off x="5017096" y="3989018"/>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2C6726-95DB-49FC-83B3-C45EFB045B79}"/>
                </a:ext>
              </a:extLst>
            </p:cNvPr>
            <p:cNvCxnSpPr>
              <a:cxnSpLocks/>
              <a:endCxn id="15" idx="2"/>
            </p:cNvCxnSpPr>
            <p:nvPr/>
          </p:nvCxnSpPr>
          <p:spPr>
            <a:xfrm flipV="1">
              <a:off x="5017095" y="5619957"/>
              <a:ext cx="1"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209707-0C1B-42B9-9A02-25F6FABBCF61}"/>
                </a:ext>
              </a:extLst>
            </p:cNvPr>
            <p:cNvCxnSpPr>
              <a:cxnSpLocks/>
              <a:stCxn id="14" idx="0"/>
              <a:endCxn id="13" idx="2"/>
            </p:cNvCxnSpPr>
            <p:nvPr/>
          </p:nvCxnSpPr>
          <p:spPr>
            <a:xfrm flipV="1">
              <a:off x="5017096" y="2358081"/>
              <a:ext cx="0" cy="7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7E368D-6F97-4267-8318-52A6FE794DA9}"/>
                </a:ext>
              </a:extLst>
            </p:cNvPr>
            <p:cNvCxnSpPr>
              <a:cxnSpLocks/>
              <a:stCxn id="13" idx="0"/>
            </p:cNvCxnSpPr>
            <p:nvPr/>
          </p:nvCxnSpPr>
          <p:spPr>
            <a:xfrm flipH="1" flipV="1">
              <a:off x="5017095" y="755903"/>
              <a:ext cx="1" cy="6750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51E853-A03D-45D2-8DB8-6420B1F89937}"/>
                    </a:ext>
                  </a:extLst>
                </p:cNvPr>
                <p:cNvSpPr txBox="1"/>
                <p:nvPr/>
              </p:nvSpPr>
              <p:spPr>
                <a:xfrm>
                  <a:off x="5092624" y="940570"/>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22" name="TextBox 21">
                  <a:extLst>
                    <a:ext uri="{FF2B5EF4-FFF2-40B4-BE49-F238E27FC236}">
                      <a16:creationId xmlns:a16="http://schemas.microsoft.com/office/drawing/2014/main" id="{0451E853-A03D-45D2-8DB8-6420B1F89937}"/>
                    </a:ext>
                  </a:extLst>
                </p:cNvPr>
                <p:cNvSpPr txBox="1">
                  <a:spLocks noRot="1" noChangeAspect="1" noMove="1" noResize="1" noEditPoints="1" noAdjustHandles="1" noChangeArrowheads="1" noChangeShapeType="1" noTextEdit="1"/>
                </p:cNvSpPr>
                <p:nvPr/>
              </p:nvSpPr>
              <p:spPr>
                <a:xfrm>
                  <a:off x="5092624" y="940570"/>
                  <a:ext cx="268920" cy="276999"/>
                </a:xfrm>
                <a:prstGeom prst="rect">
                  <a:avLst/>
                </a:prstGeom>
                <a:blipFill>
                  <a:blip r:embed="rId6"/>
                  <a:stretch>
                    <a:fillRect l="-2272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4D2F53F-A9C2-4EB4-B8C2-256B3D91FEB5}"/>
                    </a:ext>
                  </a:extLst>
                </p:cNvPr>
                <p:cNvSpPr txBox="1"/>
                <p:nvPr/>
              </p:nvSpPr>
              <p:spPr>
                <a:xfrm>
                  <a:off x="5102833" y="2571507"/>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84D2F53F-A9C2-4EB4-B8C2-256B3D91FEB5}"/>
                    </a:ext>
                  </a:extLst>
                </p:cNvPr>
                <p:cNvSpPr txBox="1">
                  <a:spLocks noRot="1" noChangeAspect="1" noMove="1" noResize="1" noEditPoints="1" noAdjustHandles="1" noChangeArrowheads="1" noChangeShapeType="1" noTextEdit="1"/>
                </p:cNvSpPr>
                <p:nvPr/>
              </p:nvSpPr>
              <p:spPr>
                <a:xfrm>
                  <a:off x="5102833" y="2571507"/>
                  <a:ext cx="488532" cy="276999"/>
                </a:xfrm>
                <a:prstGeom prst="rect">
                  <a:avLst/>
                </a:prstGeom>
                <a:blipFill>
                  <a:blip r:embed="rId7"/>
                  <a:stretch>
                    <a:fillRect l="-10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6584532-27C6-4C93-BDC1-1658FD2F9A72}"/>
                    </a:ext>
                  </a:extLst>
                </p:cNvPr>
                <p:cNvSpPr txBox="1"/>
                <p:nvPr/>
              </p:nvSpPr>
              <p:spPr>
                <a:xfrm>
                  <a:off x="5102833" y="4202446"/>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A6584532-27C6-4C93-BDC1-1658FD2F9A72}"/>
                    </a:ext>
                  </a:extLst>
                </p:cNvPr>
                <p:cNvSpPr txBox="1">
                  <a:spLocks noRot="1" noChangeAspect="1" noMove="1" noResize="1" noEditPoints="1" noAdjustHandles="1" noChangeArrowheads="1" noChangeShapeType="1" noTextEdit="1"/>
                </p:cNvSpPr>
                <p:nvPr/>
              </p:nvSpPr>
              <p:spPr>
                <a:xfrm>
                  <a:off x="5102833" y="4202446"/>
                  <a:ext cx="488532" cy="276999"/>
                </a:xfrm>
                <a:prstGeom prst="rect">
                  <a:avLst/>
                </a:prstGeom>
                <a:blipFill>
                  <a:blip r:embed="rId8"/>
                  <a:stretch>
                    <a:fillRect l="-10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A11CAE6-3E5F-4642-A016-245E8434168D}"/>
                    </a:ext>
                  </a:extLst>
                </p:cNvPr>
                <p:cNvSpPr txBox="1"/>
                <p:nvPr/>
              </p:nvSpPr>
              <p:spPr>
                <a:xfrm>
                  <a:off x="5144320" y="5799604"/>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−3</m:t>
                            </m:r>
                          </m:sub>
                        </m:sSub>
                      </m:oMath>
                    </m:oMathPara>
                  </a14:m>
                  <a:endParaRPr lang="en-US" dirty="0"/>
                </a:p>
              </p:txBody>
            </p:sp>
          </mc:Choice>
          <mc:Fallback xmlns="">
            <p:sp>
              <p:nvSpPr>
                <p:cNvPr id="25" name="TextBox 24">
                  <a:extLst>
                    <a:ext uri="{FF2B5EF4-FFF2-40B4-BE49-F238E27FC236}">
                      <a16:creationId xmlns:a16="http://schemas.microsoft.com/office/drawing/2014/main" id="{1A11CAE6-3E5F-4642-A016-245E8434168D}"/>
                    </a:ext>
                  </a:extLst>
                </p:cNvPr>
                <p:cNvSpPr txBox="1">
                  <a:spLocks noRot="1" noChangeAspect="1" noMove="1" noResize="1" noEditPoints="1" noAdjustHandles="1" noChangeArrowheads="1" noChangeShapeType="1" noTextEdit="1"/>
                </p:cNvSpPr>
                <p:nvPr/>
              </p:nvSpPr>
              <p:spPr>
                <a:xfrm>
                  <a:off x="5144320" y="5799604"/>
                  <a:ext cx="488532" cy="276999"/>
                </a:xfrm>
                <a:prstGeom prst="rect">
                  <a:avLst/>
                </a:prstGeom>
                <a:blipFill>
                  <a:blip r:embed="rId9"/>
                  <a:stretch>
                    <a:fillRect l="-10256" r="-2564" b="-8696"/>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441A089C-F27B-4754-9FDF-478857FD2583}"/>
                </a:ext>
              </a:extLst>
            </p:cNvPr>
            <p:cNvCxnSpPr/>
            <p:nvPr/>
          </p:nvCxnSpPr>
          <p:spPr>
            <a:xfrm flipV="1">
              <a:off x="5746866" y="1846399"/>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49CE99-6835-4C61-BAD9-18A6A9393489}"/>
                </a:ext>
              </a:extLst>
            </p:cNvPr>
            <p:cNvCxnSpPr/>
            <p:nvPr/>
          </p:nvCxnSpPr>
          <p:spPr>
            <a:xfrm flipV="1">
              <a:off x="5746866" y="3527831"/>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3717AC-7D3F-48AA-8A30-CD1397910103}"/>
                </a:ext>
              </a:extLst>
            </p:cNvPr>
            <p:cNvCxnSpPr/>
            <p:nvPr/>
          </p:nvCxnSpPr>
          <p:spPr>
            <a:xfrm flipV="1">
              <a:off x="5746866" y="5147609"/>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DA00849-A7E0-43DA-BC61-AA9BC82DD953}"/>
                    </a:ext>
                  </a:extLst>
                </p:cNvPr>
                <p:cNvSpPr/>
                <p:nvPr/>
              </p:nvSpPr>
              <p:spPr>
                <a:xfrm>
                  <a:off x="9307708" y="1688143"/>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𝑦</m:t>
                            </m:r>
                          </m:e>
                          <m:sub>
                            <m:r>
                              <a:rPr lang="en-US" b="0" i="1" dirty="0"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5DA00849-A7E0-43DA-BC61-AA9BC82DD953}"/>
                    </a:ext>
                  </a:extLst>
                </p:cNvPr>
                <p:cNvSpPr>
                  <a:spLocks noRot="1" noChangeAspect="1" noMove="1" noResize="1" noEditPoints="1" noAdjustHandles="1" noChangeArrowheads="1" noChangeShapeType="1" noTextEdit="1"/>
                </p:cNvSpPr>
                <p:nvPr/>
              </p:nvSpPr>
              <p:spPr>
                <a:xfrm>
                  <a:off x="9307708" y="1688143"/>
                  <a:ext cx="1138843" cy="316511"/>
                </a:xfrm>
                <a:prstGeom prst="rect">
                  <a:avLst/>
                </a:prstGeom>
                <a:blipFill>
                  <a:blip r:embed="rId10"/>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D4A34AD-6589-4BE4-A34A-9BA0966B0138}"/>
                    </a:ext>
                  </a:extLst>
                </p:cNvPr>
                <p:cNvSpPr/>
                <p:nvPr/>
              </p:nvSpPr>
              <p:spPr>
                <a:xfrm>
                  <a:off x="9307708" y="3358416"/>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𝑦</m:t>
                            </m:r>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ED4A34AD-6589-4BE4-A34A-9BA0966B0138}"/>
                    </a:ext>
                  </a:extLst>
                </p:cNvPr>
                <p:cNvSpPr>
                  <a:spLocks noRot="1" noChangeAspect="1" noMove="1" noResize="1" noEditPoints="1" noAdjustHandles="1" noChangeArrowheads="1" noChangeShapeType="1" noTextEdit="1"/>
                </p:cNvSpPr>
                <p:nvPr/>
              </p:nvSpPr>
              <p:spPr>
                <a:xfrm>
                  <a:off x="9307708" y="3358416"/>
                  <a:ext cx="1138843" cy="316511"/>
                </a:xfrm>
                <a:prstGeom prst="rect">
                  <a:avLst/>
                </a:prstGeom>
                <a:blipFill>
                  <a:blip r:embed="rId11"/>
                  <a:stretch>
                    <a:fillRect b="-11111"/>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07BC481-37A5-4156-8F3C-4A4087197608}"/>
                    </a:ext>
                  </a:extLst>
                </p:cNvPr>
                <p:cNvSpPr/>
                <p:nvPr/>
              </p:nvSpPr>
              <p:spPr>
                <a:xfrm>
                  <a:off x="9307709" y="4989354"/>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31" name="Rectangle 30">
                  <a:extLst>
                    <a:ext uri="{FF2B5EF4-FFF2-40B4-BE49-F238E27FC236}">
                      <a16:creationId xmlns:a16="http://schemas.microsoft.com/office/drawing/2014/main" id="{B07BC481-37A5-4156-8F3C-4A4087197608}"/>
                    </a:ext>
                  </a:extLst>
                </p:cNvPr>
                <p:cNvSpPr>
                  <a:spLocks noRot="1" noChangeAspect="1" noMove="1" noResize="1" noEditPoints="1" noAdjustHandles="1" noChangeArrowheads="1" noChangeShapeType="1" noTextEdit="1"/>
                </p:cNvSpPr>
                <p:nvPr/>
              </p:nvSpPr>
              <p:spPr>
                <a:xfrm>
                  <a:off x="9307709" y="4989354"/>
                  <a:ext cx="1138843" cy="316511"/>
                </a:xfrm>
                <a:prstGeom prst="rect">
                  <a:avLst/>
                </a:prstGeom>
                <a:blipFill>
                  <a:blip r:embed="rId12"/>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0781FBD-0550-43AC-9F48-AA828ABA8D19}"/>
                    </a:ext>
                  </a:extLst>
                </p:cNvPr>
                <p:cNvSpPr txBox="1"/>
                <p:nvPr/>
              </p:nvSpPr>
              <p:spPr>
                <a:xfrm>
                  <a:off x="6123564" y="1442544"/>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2" name="TextBox 31">
                  <a:extLst>
                    <a:ext uri="{FF2B5EF4-FFF2-40B4-BE49-F238E27FC236}">
                      <a16:creationId xmlns:a16="http://schemas.microsoft.com/office/drawing/2014/main" id="{B0781FBD-0550-43AC-9F48-AA828ABA8D19}"/>
                    </a:ext>
                  </a:extLst>
                </p:cNvPr>
                <p:cNvSpPr txBox="1">
                  <a:spLocks noRot="1" noChangeAspect="1" noMove="1" noResize="1" noEditPoints="1" noAdjustHandles="1" noChangeArrowheads="1" noChangeShapeType="1" noTextEdit="1"/>
                </p:cNvSpPr>
                <p:nvPr/>
              </p:nvSpPr>
              <p:spPr>
                <a:xfrm>
                  <a:off x="6123564" y="1442544"/>
                  <a:ext cx="268920" cy="276999"/>
                </a:xfrm>
                <a:prstGeom prst="rect">
                  <a:avLst/>
                </a:prstGeom>
                <a:blipFill>
                  <a:blip r:embed="rId13"/>
                  <a:stretch>
                    <a:fillRect l="-1818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9C70C90-7D18-4471-9C2D-10E291121B27}"/>
                    </a:ext>
                  </a:extLst>
                </p:cNvPr>
                <p:cNvSpPr txBox="1"/>
                <p:nvPr/>
              </p:nvSpPr>
              <p:spPr>
                <a:xfrm>
                  <a:off x="6024965" y="3189178"/>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34" name="TextBox 33">
                  <a:extLst>
                    <a:ext uri="{FF2B5EF4-FFF2-40B4-BE49-F238E27FC236}">
                      <a16:creationId xmlns:a16="http://schemas.microsoft.com/office/drawing/2014/main" id="{19C70C90-7D18-4471-9C2D-10E291121B27}"/>
                    </a:ext>
                  </a:extLst>
                </p:cNvPr>
                <p:cNvSpPr txBox="1">
                  <a:spLocks noRot="1" noChangeAspect="1" noMove="1" noResize="1" noEditPoints="1" noAdjustHandles="1" noChangeArrowheads="1" noChangeShapeType="1" noTextEdit="1"/>
                </p:cNvSpPr>
                <p:nvPr/>
              </p:nvSpPr>
              <p:spPr>
                <a:xfrm>
                  <a:off x="6024965" y="3189178"/>
                  <a:ext cx="488532" cy="276999"/>
                </a:xfrm>
                <a:prstGeom prst="rect">
                  <a:avLst/>
                </a:prstGeom>
                <a:blipFill>
                  <a:blip r:embed="rId14"/>
                  <a:stretch>
                    <a:fillRect l="-13158" r="-2632" b="-13043"/>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285E1B2D-4CA3-4A58-8D99-A1BAB62EBB26}"/>
                </a:ext>
              </a:extLst>
            </p:cNvPr>
            <p:cNvSpPr/>
            <p:nvPr/>
          </p:nvSpPr>
          <p:spPr>
            <a:xfrm>
              <a:off x="6810456" y="1422304"/>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BAD84F-C9C4-4385-8073-452BA128AD04}"/>
                </a:ext>
              </a:extLst>
            </p:cNvPr>
            <p:cNvSpPr/>
            <p:nvPr/>
          </p:nvSpPr>
          <p:spPr>
            <a:xfrm>
              <a:off x="6810456" y="3053242"/>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C619353-562C-4284-848E-B5364735E249}"/>
                </a:ext>
              </a:extLst>
            </p:cNvPr>
            <p:cNvSpPr/>
            <p:nvPr/>
          </p:nvSpPr>
          <p:spPr>
            <a:xfrm>
              <a:off x="6810456" y="4684180"/>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A99041A3-456B-4C6C-8689-DBF3C52BAB83}"/>
                </a:ext>
              </a:extLst>
            </p:cNvPr>
            <p:cNvCxnSpPr/>
            <p:nvPr/>
          </p:nvCxnSpPr>
          <p:spPr>
            <a:xfrm flipV="1">
              <a:off x="8218239" y="1856400"/>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3C0025-9282-4110-8FA1-B81DC0458E0A}"/>
                </a:ext>
              </a:extLst>
            </p:cNvPr>
            <p:cNvCxnSpPr/>
            <p:nvPr/>
          </p:nvCxnSpPr>
          <p:spPr>
            <a:xfrm flipV="1">
              <a:off x="8218239" y="353783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8F285C-1C14-4663-AE6C-DC0F75C7E881}"/>
                </a:ext>
              </a:extLst>
            </p:cNvPr>
            <p:cNvCxnSpPr/>
            <p:nvPr/>
          </p:nvCxnSpPr>
          <p:spPr>
            <a:xfrm flipV="1">
              <a:off x="8218239" y="5157610"/>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754F06-03AF-4944-B4DB-33041A3E7082}"/>
                </a:ext>
              </a:extLst>
            </p:cNvPr>
            <p:cNvSpPr txBox="1"/>
            <p:nvPr/>
          </p:nvSpPr>
          <p:spPr>
            <a:xfrm>
              <a:off x="8997274" y="707764"/>
              <a:ext cx="1759712" cy="646331"/>
            </a:xfrm>
            <a:prstGeom prst="rect">
              <a:avLst/>
            </a:prstGeom>
            <a:noFill/>
          </p:spPr>
          <p:txBody>
            <a:bodyPr wrap="none" rtlCol="0">
              <a:spAutoFit/>
            </a:bodyPr>
            <a:lstStyle/>
            <a:p>
              <a:pPr algn="ctr"/>
              <a:r>
                <a:rPr lang="en-US" dirty="0"/>
                <a:t>Model-Predicted</a:t>
              </a:r>
            </a:p>
            <a:p>
              <a:pPr algn="ctr"/>
              <a:r>
                <a:rPr lang="en-US" dirty="0"/>
                <a:t>hypoxemia</a:t>
              </a:r>
            </a:p>
          </p:txBody>
        </p:sp>
        <p:sp>
          <p:nvSpPr>
            <p:cNvPr id="42" name="TextBox 41">
              <a:extLst>
                <a:ext uri="{FF2B5EF4-FFF2-40B4-BE49-F238E27FC236}">
                  <a16:creationId xmlns:a16="http://schemas.microsoft.com/office/drawing/2014/main" id="{D4D7C1FA-FDD5-468F-8916-5C72B42100B4}"/>
                </a:ext>
              </a:extLst>
            </p:cNvPr>
            <p:cNvSpPr txBox="1"/>
            <p:nvPr/>
          </p:nvSpPr>
          <p:spPr>
            <a:xfrm>
              <a:off x="7038351" y="1635322"/>
              <a:ext cx="951992" cy="369332"/>
            </a:xfrm>
            <a:prstGeom prst="rect">
              <a:avLst/>
            </a:prstGeom>
            <a:noFill/>
          </p:spPr>
          <p:txBody>
            <a:bodyPr wrap="none" rtlCol="0">
              <a:spAutoFit/>
            </a:bodyPr>
            <a:lstStyle/>
            <a:p>
              <a:pPr algn="ctr"/>
              <a:r>
                <a:rPr lang="en-US" dirty="0" err="1"/>
                <a:t>Softmax</a:t>
              </a:r>
              <a:endParaRPr lang="en-US" dirty="0"/>
            </a:p>
          </p:txBody>
        </p:sp>
        <p:sp>
          <p:nvSpPr>
            <p:cNvPr id="43" name="TextBox 42">
              <a:extLst>
                <a:ext uri="{FF2B5EF4-FFF2-40B4-BE49-F238E27FC236}">
                  <a16:creationId xmlns:a16="http://schemas.microsoft.com/office/drawing/2014/main" id="{17D5632B-1893-4C7A-9A9A-19AAE8AD31E0}"/>
                </a:ext>
              </a:extLst>
            </p:cNvPr>
            <p:cNvSpPr txBox="1"/>
            <p:nvPr/>
          </p:nvSpPr>
          <p:spPr>
            <a:xfrm>
              <a:off x="7039014" y="3347567"/>
              <a:ext cx="951992" cy="369332"/>
            </a:xfrm>
            <a:prstGeom prst="rect">
              <a:avLst/>
            </a:prstGeom>
            <a:noFill/>
          </p:spPr>
          <p:txBody>
            <a:bodyPr wrap="none" rtlCol="0">
              <a:spAutoFit/>
            </a:bodyPr>
            <a:lstStyle/>
            <a:p>
              <a:pPr algn="ctr"/>
              <a:r>
                <a:rPr lang="en-US" dirty="0" err="1"/>
                <a:t>Softmax</a:t>
              </a:r>
              <a:endParaRPr lang="en-US" dirty="0"/>
            </a:p>
          </p:txBody>
        </p:sp>
        <p:sp>
          <p:nvSpPr>
            <p:cNvPr id="44" name="TextBox 43">
              <a:extLst>
                <a:ext uri="{FF2B5EF4-FFF2-40B4-BE49-F238E27FC236}">
                  <a16:creationId xmlns:a16="http://schemas.microsoft.com/office/drawing/2014/main" id="{C328EDF9-4641-49A3-9942-36FDE5A103C9}"/>
                </a:ext>
              </a:extLst>
            </p:cNvPr>
            <p:cNvSpPr txBox="1"/>
            <p:nvPr/>
          </p:nvSpPr>
          <p:spPr>
            <a:xfrm>
              <a:off x="7019842" y="4962943"/>
              <a:ext cx="951992" cy="369332"/>
            </a:xfrm>
            <a:prstGeom prst="rect">
              <a:avLst/>
            </a:prstGeom>
            <a:noFill/>
          </p:spPr>
          <p:txBody>
            <a:bodyPr wrap="none" rtlCol="0">
              <a:spAutoFit/>
            </a:bodyPr>
            <a:lstStyle/>
            <a:p>
              <a:pPr algn="ctr"/>
              <a:r>
                <a:rPr lang="en-US" dirty="0" err="1"/>
                <a:t>Softmax</a:t>
              </a:r>
              <a:endParaRPr lang="en-US" dirty="0"/>
            </a:p>
          </p:txBody>
        </p:sp>
        <p:sp>
          <p:nvSpPr>
            <p:cNvPr id="45" name="TextBox 44">
              <a:extLst>
                <a:ext uri="{FF2B5EF4-FFF2-40B4-BE49-F238E27FC236}">
                  <a16:creationId xmlns:a16="http://schemas.microsoft.com/office/drawing/2014/main" id="{080C6AA0-F4F8-4BC0-BCCF-3B37227AFB27}"/>
                </a:ext>
              </a:extLst>
            </p:cNvPr>
            <p:cNvSpPr txBox="1"/>
            <p:nvPr/>
          </p:nvSpPr>
          <p:spPr>
            <a:xfrm>
              <a:off x="4484069" y="1562680"/>
              <a:ext cx="994055" cy="646331"/>
            </a:xfrm>
            <a:prstGeom prst="rect">
              <a:avLst/>
            </a:prstGeom>
            <a:noFill/>
          </p:spPr>
          <p:txBody>
            <a:bodyPr wrap="none" rtlCol="0">
              <a:spAutoFit/>
            </a:bodyPr>
            <a:lstStyle/>
            <a:p>
              <a:pPr algn="ctr"/>
              <a:r>
                <a:rPr lang="en-US" dirty="0"/>
                <a:t>Neural</a:t>
              </a:r>
            </a:p>
            <a:p>
              <a:pPr algn="ctr"/>
              <a:r>
                <a:rPr lang="en-US" dirty="0"/>
                <a:t>Network</a:t>
              </a:r>
            </a:p>
          </p:txBody>
        </p:sp>
        <p:sp>
          <p:nvSpPr>
            <p:cNvPr id="46" name="TextBox 45">
              <a:extLst>
                <a:ext uri="{FF2B5EF4-FFF2-40B4-BE49-F238E27FC236}">
                  <a16:creationId xmlns:a16="http://schemas.microsoft.com/office/drawing/2014/main" id="{BE90ECD5-D9DE-483B-BA30-625F968CBC54}"/>
                </a:ext>
              </a:extLst>
            </p:cNvPr>
            <p:cNvSpPr txBox="1"/>
            <p:nvPr/>
          </p:nvSpPr>
          <p:spPr>
            <a:xfrm>
              <a:off x="4538593" y="3189178"/>
              <a:ext cx="994055" cy="646331"/>
            </a:xfrm>
            <a:prstGeom prst="rect">
              <a:avLst/>
            </a:prstGeom>
            <a:noFill/>
          </p:spPr>
          <p:txBody>
            <a:bodyPr wrap="none" rtlCol="0">
              <a:spAutoFit/>
            </a:bodyPr>
            <a:lstStyle/>
            <a:p>
              <a:pPr algn="ctr"/>
              <a:r>
                <a:rPr lang="en-US" dirty="0"/>
                <a:t>Neural</a:t>
              </a:r>
            </a:p>
            <a:p>
              <a:pPr algn="ctr"/>
              <a:r>
                <a:rPr lang="en-US" dirty="0"/>
                <a:t>Network</a:t>
              </a:r>
            </a:p>
          </p:txBody>
        </p:sp>
        <p:sp>
          <p:nvSpPr>
            <p:cNvPr id="47" name="TextBox 46">
              <a:extLst>
                <a:ext uri="{FF2B5EF4-FFF2-40B4-BE49-F238E27FC236}">
                  <a16:creationId xmlns:a16="http://schemas.microsoft.com/office/drawing/2014/main" id="{E97653DD-6C3D-4BCF-AD1C-9C8EC441708C}"/>
                </a:ext>
              </a:extLst>
            </p:cNvPr>
            <p:cNvSpPr txBox="1"/>
            <p:nvPr/>
          </p:nvSpPr>
          <p:spPr>
            <a:xfrm>
              <a:off x="4559612" y="4822202"/>
              <a:ext cx="994055" cy="646331"/>
            </a:xfrm>
            <a:prstGeom prst="rect">
              <a:avLst/>
            </a:prstGeom>
            <a:noFill/>
          </p:spPr>
          <p:txBody>
            <a:bodyPr wrap="none" rtlCol="0">
              <a:spAutoFit/>
            </a:bodyPr>
            <a:lstStyle/>
            <a:p>
              <a:pPr algn="ctr"/>
              <a:r>
                <a:rPr lang="en-US" dirty="0"/>
                <a:t>Neural</a:t>
              </a:r>
            </a:p>
            <a:p>
              <a:pPr algn="ctr"/>
              <a:r>
                <a:rPr lang="en-US" dirty="0"/>
                <a:t>Network</a:t>
              </a:r>
            </a:p>
          </p:txBody>
        </p:sp>
      </p:grpSp>
      <p:sp>
        <p:nvSpPr>
          <p:cNvPr id="50" name="Title 1">
            <a:extLst>
              <a:ext uri="{FF2B5EF4-FFF2-40B4-BE49-F238E27FC236}">
                <a16:creationId xmlns:a16="http://schemas.microsoft.com/office/drawing/2014/main" id="{660FA857-6B4F-0449-9507-B96C5DF35648}"/>
              </a:ext>
            </a:extLst>
          </p:cNvPr>
          <p:cNvSpPr txBox="1">
            <a:spLocks/>
          </p:cNvSpPr>
          <p:nvPr/>
        </p:nvSpPr>
        <p:spPr>
          <a:xfrm>
            <a:off x="483999" y="-329563"/>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r>
              <a:rPr lang="en-US" sz="4267" dirty="0">
                <a:solidFill>
                  <a:schemeClr val="tx2"/>
                </a:solidFill>
              </a:rPr>
              <a:t>Recurrent Neural Network</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94A1E2B-78A6-F748-AF7B-0E6D9E463A31}"/>
                  </a:ext>
                </a:extLst>
              </p:cNvPr>
              <p:cNvSpPr txBox="1"/>
              <p:nvPr/>
            </p:nvSpPr>
            <p:spPr>
              <a:xfrm>
                <a:off x="5839551" y="4774235"/>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p:txBody>
          </p:sp>
        </mc:Choice>
        <mc:Fallback xmlns="">
          <p:sp>
            <p:nvSpPr>
              <p:cNvPr id="57" name="TextBox 56">
                <a:extLst>
                  <a:ext uri="{FF2B5EF4-FFF2-40B4-BE49-F238E27FC236}">
                    <a16:creationId xmlns:a16="http://schemas.microsoft.com/office/drawing/2014/main" id="{494A1E2B-78A6-F748-AF7B-0E6D9E463A31}"/>
                  </a:ext>
                </a:extLst>
              </p:cNvPr>
              <p:cNvSpPr txBox="1">
                <a:spLocks noRot="1" noChangeAspect="1" noMove="1" noResize="1" noEditPoints="1" noAdjustHandles="1" noChangeArrowheads="1" noChangeShapeType="1" noTextEdit="1"/>
              </p:cNvSpPr>
              <p:nvPr/>
            </p:nvSpPr>
            <p:spPr>
              <a:xfrm>
                <a:off x="5839551" y="4774235"/>
                <a:ext cx="488532" cy="276999"/>
              </a:xfrm>
              <a:prstGeom prst="rect">
                <a:avLst/>
              </a:prstGeom>
              <a:blipFill>
                <a:blip r:embed="rId15"/>
                <a:stretch>
                  <a:fillRect l="-10256" r="-2564" b="-8696"/>
                </a:stretch>
              </a:blipFill>
            </p:spPr>
            <p:txBody>
              <a:bodyPr/>
              <a:lstStyle/>
              <a:p>
                <a:r>
                  <a:rPr lang="en-US">
                    <a:noFill/>
                  </a:rPr>
                  <a:t> </a:t>
                </a:r>
              </a:p>
            </p:txBody>
          </p:sp>
        </mc:Fallback>
      </mc:AlternateContent>
    </p:spTree>
    <p:extLst>
      <p:ext uri="{BB962C8B-B14F-4D97-AF65-F5344CB8AC3E}">
        <p14:creationId xmlns:p14="http://schemas.microsoft.com/office/powerpoint/2010/main" val="29029099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B4F498EC-9989-40CD-B33D-751BA71F3C17}"/>
              </a:ext>
            </a:extLst>
          </p:cNvPr>
          <p:cNvGrpSpPr/>
          <p:nvPr/>
        </p:nvGrpSpPr>
        <p:grpSpPr>
          <a:xfrm>
            <a:off x="1165073" y="645601"/>
            <a:ext cx="9357612" cy="5616049"/>
            <a:chOff x="1399374" y="707764"/>
            <a:chExt cx="9357612" cy="5616048"/>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568CD97-2792-41C4-B7C4-C757069D1749}"/>
                    </a:ext>
                  </a:extLst>
                </p:cNvPr>
                <p:cNvSpPr/>
                <p:nvPr/>
              </p:nvSpPr>
              <p:spPr>
                <a:xfrm>
                  <a:off x="2118383" y="1696949"/>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 name="Rectangle 1">
                  <a:extLst>
                    <a:ext uri="{FF2B5EF4-FFF2-40B4-BE49-F238E27FC236}">
                      <a16:creationId xmlns:a16="http://schemas.microsoft.com/office/drawing/2014/main" id="{9568CD97-2792-41C4-B7C4-C757069D1749}"/>
                    </a:ext>
                  </a:extLst>
                </p:cNvPr>
                <p:cNvSpPr>
                  <a:spLocks noRot="1" noChangeAspect="1" noMove="1" noResize="1" noEditPoints="1" noAdjustHandles="1" noChangeArrowheads="1" noChangeShapeType="1" noTextEdit="1"/>
                </p:cNvSpPr>
                <p:nvPr/>
              </p:nvSpPr>
              <p:spPr>
                <a:xfrm>
                  <a:off x="2118383" y="1696949"/>
                  <a:ext cx="1138843" cy="316511"/>
                </a:xfrm>
                <a:prstGeom prst="rect">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CC1E92B-776C-4C6D-896B-CCBD679265B5}"/>
                    </a:ext>
                  </a:extLst>
                </p:cNvPr>
                <p:cNvSpPr/>
                <p:nvPr/>
              </p:nvSpPr>
              <p:spPr>
                <a:xfrm>
                  <a:off x="2118383" y="3367222"/>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 name="Rectangle 2">
                  <a:extLst>
                    <a:ext uri="{FF2B5EF4-FFF2-40B4-BE49-F238E27FC236}">
                      <a16:creationId xmlns:a16="http://schemas.microsoft.com/office/drawing/2014/main" id="{ACC1E92B-776C-4C6D-896B-CCBD679265B5}"/>
                    </a:ext>
                  </a:extLst>
                </p:cNvPr>
                <p:cNvSpPr>
                  <a:spLocks noRot="1" noChangeAspect="1" noMove="1" noResize="1" noEditPoints="1" noAdjustHandles="1" noChangeArrowheads="1" noChangeShapeType="1" noTextEdit="1"/>
                </p:cNvSpPr>
                <p:nvPr/>
              </p:nvSpPr>
              <p:spPr>
                <a:xfrm>
                  <a:off x="2118383" y="3367222"/>
                  <a:ext cx="1138843" cy="316511"/>
                </a:xfrm>
                <a:prstGeom prst="rect">
                  <a:avLst/>
                </a:prstGeom>
                <a:blipFill>
                  <a:blip r:embed="rId4"/>
                  <a:stretch>
                    <a:fillRect b="-3571"/>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E129958F-2873-4C77-A28F-3FFAAE75359C}"/>
                    </a:ext>
                  </a:extLst>
                </p:cNvPr>
                <p:cNvSpPr/>
                <p:nvPr/>
              </p:nvSpPr>
              <p:spPr>
                <a:xfrm>
                  <a:off x="2118384" y="4998160"/>
                  <a:ext cx="1138843" cy="316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4" name="Rectangle 3">
                  <a:extLst>
                    <a:ext uri="{FF2B5EF4-FFF2-40B4-BE49-F238E27FC236}">
                      <a16:creationId xmlns:a16="http://schemas.microsoft.com/office/drawing/2014/main" id="{E129958F-2873-4C77-A28F-3FFAAE75359C}"/>
                    </a:ext>
                  </a:extLst>
                </p:cNvPr>
                <p:cNvSpPr>
                  <a:spLocks noRot="1" noChangeAspect="1" noMove="1" noResize="1" noEditPoints="1" noAdjustHandles="1" noChangeArrowheads="1" noChangeShapeType="1" noTextEdit="1"/>
                </p:cNvSpPr>
                <p:nvPr/>
              </p:nvSpPr>
              <p:spPr>
                <a:xfrm>
                  <a:off x="2118384" y="4998160"/>
                  <a:ext cx="1138843" cy="316511"/>
                </a:xfrm>
                <a:prstGeom prst="rect">
                  <a:avLst/>
                </a:prstGeom>
                <a:blipFill>
                  <a:blip r:embed="rId5"/>
                  <a:stretch>
                    <a:fillRect/>
                  </a:stretch>
                </a:blipFill>
                <a:ln>
                  <a:solidFill>
                    <a:schemeClr val="tx1"/>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1FDFECD0-5A3B-4BAB-AFE1-8FAC8EDAE844}"/>
                </a:ext>
              </a:extLst>
            </p:cNvPr>
            <p:cNvSpPr txBox="1"/>
            <p:nvPr/>
          </p:nvSpPr>
          <p:spPr>
            <a:xfrm>
              <a:off x="1399374" y="755903"/>
              <a:ext cx="2576860" cy="646331"/>
            </a:xfrm>
            <a:prstGeom prst="rect">
              <a:avLst/>
            </a:prstGeom>
            <a:noFill/>
          </p:spPr>
          <p:txBody>
            <a:bodyPr wrap="none" rtlCol="0">
              <a:spAutoFit/>
            </a:bodyPr>
            <a:lstStyle/>
            <a:p>
              <a:pPr algn="ctr"/>
              <a:r>
                <a:rPr lang="en-US" dirty="0"/>
                <a:t>Sequence of time-varying</a:t>
              </a:r>
            </a:p>
            <a:p>
              <a:pPr algn="ctr"/>
              <a:r>
                <a:rPr lang="en-US" dirty="0"/>
                <a:t>measurements</a:t>
              </a:r>
            </a:p>
          </p:txBody>
        </p:sp>
        <p:cxnSp>
          <p:nvCxnSpPr>
            <p:cNvPr id="10" name="Straight Arrow Connector 9">
              <a:extLst>
                <a:ext uri="{FF2B5EF4-FFF2-40B4-BE49-F238E27FC236}">
                  <a16:creationId xmlns:a16="http://schemas.microsoft.com/office/drawing/2014/main" id="{77798219-5412-44A3-B4C4-73C68B0EB896}"/>
                </a:ext>
              </a:extLst>
            </p:cNvPr>
            <p:cNvCxnSpPr>
              <a:stCxn id="2" idx="3"/>
            </p:cNvCxnSpPr>
            <p:nvPr/>
          </p:nvCxnSpPr>
          <p:spPr>
            <a:xfrm flipV="1">
              <a:off x="3257226" y="185080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EC1210-6548-4DA8-81F8-DF7F800DD011}"/>
                </a:ext>
              </a:extLst>
            </p:cNvPr>
            <p:cNvCxnSpPr/>
            <p:nvPr/>
          </p:nvCxnSpPr>
          <p:spPr>
            <a:xfrm flipV="1">
              <a:off x="3257226" y="3532234"/>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B29709-52B3-412A-B587-6F458C020C56}"/>
                </a:ext>
              </a:extLst>
            </p:cNvPr>
            <p:cNvCxnSpPr/>
            <p:nvPr/>
          </p:nvCxnSpPr>
          <p:spPr>
            <a:xfrm flipV="1">
              <a:off x="3257226" y="515201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1589C32-E66E-4609-8605-BC3B4C3933A4}"/>
                </a:ext>
              </a:extLst>
            </p:cNvPr>
            <p:cNvSpPr/>
            <p:nvPr/>
          </p:nvSpPr>
          <p:spPr>
            <a:xfrm>
              <a:off x="4313204" y="1430997"/>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AEFE8FE-A76A-4AF3-BA5F-66BC5E42B64B}"/>
                </a:ext>
              </a:extLst>
            </p:cNvPr>
            <p:cNvSpPr/>
            <p:nvPr/>
          </p:nvSpPr>
          <p:spPr>
            <a:xfrm>
              <a:off x="4313204" y="3061935"/>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14D2ED9-21D0-4FD5-B773-61F948A3BCE9}"/>
                </a:ext>
              </a:extLst>
            </p:cNvPr>
            <p:cNvSpPr/>
            <p:nvPr/>
          </p:nvSpPr>
          <p:spPr>
            <a:xfrm>
              <a:off x="4313204" y="4692873"/>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163A9B7A-2F77-408F-B113-123924638EDF}"/>
                </a:ext>
              </a:extLst>
            </p:cNvPr>
            <p:cNvCxnSpPr>
              <a:cxnSpLocks/>
              <a:stCxn id="15" idx="0"/>
              <a:endCxn id="14" idx="2"/>
            </p:cNvCxnSpPr>
            <p:nvPr/>
          </p:nvCxnSpPr>
          <p:spPr>
            <a:xfrm flipV="1">
              <a:off x="5017096" y="3989018"/>
              <a:ext cx="0"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52C6726-95DB-49FC-83B3-C45EFB045B79}"/>
                </a:ext>
              </a:extLst>
            </p:cNvPr>
            <p:cNvCxnSpPr>
              <a:cxnSpLocks/>
              <a:endCxn id="15" idx="2"/>
            </p:cNvCxnSpPr>
            <p:nvPr/>
          </p:nvCxnSpPr>
          <p:spPr>
            <a:xfrm flipV="1">
              <a:off x="5017095" y="5619957"/>
              <a:ext cx="1" cy="703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6209707-0C1B-42B9-9A02-25F6FABBCF61}"/>
                </a:ext>
              </a:extLst>
            </p:cNvPr>
            <p:cNvCxnSpPr>
              <a:cxnSpLocks/>
              <a:stCxn id="14" idx="0"/>
              <a:endCxn id="13" idx="2"/>
            </p:cNvCxnSpPr>
            <p:nvPr/>
          </p:nvCxnSpPr>
          <p:spPr>
            <a:xfrm flipV="1">
              <a:off x="5017096" y="2358081"/>
              <a:ext cx="0" cy="70385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37E368D-6F97-4267-8318-52A6FE794DA9}"/>
                </a:ext>
              </a:extLst>
            </p:cNvPr>
            <p:cNvCxnSpPr>
              <a:cxnSpLocks/>
              <a:stCxn id="13" idx="0"/>
            </p:cNvCxnSpPr>
            <p:nvPr/>
          </p:nvCxnSpPr>
          <p:spPr>
            <a:xfrm flipH="1" flipV="1">
              <a:off x="5017095" y="755903"/>
              <a:ext cx="1" cy="67509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451E853-A03D-45D2-8DB8-6420B1F89937}"/>
                    </a:ext>
                  </a:extLst>
                </p:cNvPr>
                <p:cNvSpPr txBox="1"/>
                <p:nvPr/>
              </p:nvSpPr>
              <p:spPr>
                <a:xfrm>
                  <a:off x="5092624" y="940570"/>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22" name="TextBox 21">
                  <a:extLst>
                    <a:ext uri="{FF2B5EF4-FFF2-40B4-BE49-F238E27FC236}">
                      <a16:creationId xmlns:a16="http://schemas.microsoft.com/office/drawing/2014/main" id="{0451E853-A03D-45D2-8DB8-6420B1F89937}"/>
                    </a:ext>
                  </a:extLst>
                </p:cNvPr>
                <p:cNvSpPr txBox="1">
                  <a:spLocks noRot="1" noChangeAspect="1" noMove="1" noResize="1" noEditPoints="1" noAdjustHandles="1" noChangeArrowheads="1" noChangeShapeType="1" noTextEdit="1"/>
                </p:cNvSpPr>
                <p:nvPr/>
              </p:nvSpPr>
              <p:spPr>
                <a:xfrm>
                  <a:off x="5092624" y="940570"/>
                  <a:ext cx="268920" cy="276999"/>
                </a:xfrm>
                <a:prstGeom prst="rect">
                  <a:avLst/>
                </a:prstGeom>
                <a:blipFill>
                  <a:blip r:embed="rId6"/>
                  <a:stretch>
                    <a:fillRect l="-2272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4D2F53F-A9C2-4EB4-B8C2-256B3D91FEB5}"/>
                    </a:ext>
                  </a:extLst>
                </p:cNvPr>
                <p:cNvSpPr txBox="1"/>
                <p:nvPr/>
              </p:nvSpPr>
              <p:spPr>
                <a:xfrm>
                  <a:off x="5102833" y="2571507"/>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23" name="TextBox 22">
                  <a:extLst>
                    <a:ext uri="{FF2B5EF4-FFF2-40B4-BE49-F238E27FC236}">
                      <a16:creationId xmlns:a16="http://schemas.microsoft.com/office/drawing/2014/main" id="{84D2F53F-A9C2-4EB4-B8C2-256B3D91FEB5}"/>
                    </a:ext>
                  </a:extLst>
                </p:cNvPr>
                <p:cNvSpPr txBox="1">
                  <a:spLocks noRot="1" noChangeAspect="1" noMove="1" noResize="1" noEditPoints="1" noAdjustHandles="1" noChangeArrowheads="1" noChangeShapeType="1" noTextEdit="1"/>
                </p:cNvSpPr>
                <p:nvPr/>
              </p:nvSpPr>
              <p:spPr>
                <a:xfrm>
                  <a:off x="5102833" y="2571507"/>
                  <a:ext cx="488532" cy="276999"/>
                </a:xfrm>
                <a:prstGeom prst="rect">
                  <a:avLst/>
                </a:prstGeom>
                <a:blipFill>
                  <a:blip r:embed="rId7"/>
                  <a:stretch>
                    <a:fillRect l="-10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6584532-27C6-4C93-BDC1-1658FD2F9A72}"/>
                    </a:ext>
                  </a:extLst>
                </p:cNvPr>
                <p:cNvSpPr txBox="1"/>
                <p:nvPr/>
              </p:nvSpPr>
              <p:spPr>
                <a:xfrm>
                  <a:off x="5102833" y="4202446"/>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p:txBody>
            </p:sp>
          </mc:Choice>
          <mc:Fallback xmlns="">
            <p:sp>
              <p:nvSpPr>
                <p:cNvPr id="24" name="TextBox 23">
                  <a:extLst>
                    <a:ext uri="{FF2B5EF4-FFF2-40B4-BE49-F238E27FC236}">
                      <a16:creationId xmlns:a16="http://schemas.microsoft.com/office/drawing/2014/main" id="{A6584532-27C6-4C93-BDC1-1658FD2F9A72}"/>
                    </a:ext>
                  </a:extLst>
                </p:cNvPr>
                <p:cNvSpPr txBox="1">
                  <a:spLocks noRot="1" noChangeAspect="1" noMove="1" noResize="1" noEditPoints="1" noAdjustHandles="1" noChangeArrowheads="1" noChangeShapeType="1" noTextEdit="1"/>
                </p:cNvSpPr>
                <p:nvPr/>
              </p:nvSpPr>
              <p:spPr>
                <a:xfrm>
                  <a:off x="5102833" y="4202446"/>
                  <a:ext cx="488532" cy="276999"/>
                </a:xfrm>
                <a:prstGeom prst="rect">
                  <a:avLst/>
                </a:prstGeom>
                <a:blipFill>
                  <a:blip r:embed="rId8"/>
                  <a:stretch>
                    <a:fillRect l="-1000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A11CAE6-3E5F-4642-A016-245E8434168D}"/>
                    </a:ext>
                  </a:extLst>
                </p:cNvPr>
                <p:cNvSpPr txBox="1"/>
                <p:nvPr/>
              </p:nvSpPr>
              <p:spPr>
                <a:xfrm>
                  <a:off x="5144320" y="5799604"/>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−3</m:t>
                            </m:r>
                          </m:sub>
                        </m:sSub>
                      </m:oMath>
                    </m:oMathPara>
                  </a14:m>
                  <a:endParaRPr lang="en-US" dirty="0"/>
                </a:p>
              </p:txBody>
            </p:sp>
          </mc:Choice>
          <mc:Fallback xmlns="">
            <p:sp>
              <p:nvSpPr>
                <p:cNvPr id="25" name="TextBox 24">
                  <a:extLst>
                    <a:ext uri="{FF2B5EF4-FFF2-40B4-BE49-F238E27FC236}">
                      <a16:creationId xmlns:a16="http://schemas.microsoft.com/office/drawing/2014/main" id="{1A11CAE6-3E5F-4642-A016-245E8434168D}"/>
                    </a:ext>
                  </a:extLst>
                </p:cNvPr>
                <p:cNvSpPr txBox="1">
                  <a:spLocks noRot="1" noChangeAspect="1" noMove="1" noResize="1" noEditPoints="1" noAdjustHandles="1" noChangeArrowheads="1" noChangeShapeType="1" noTextEdit="1"/>
                </p:cNvSpPr>
                <p:nvPr/>
              </p:nvSpPr>
              <p:spPr>
                <a:xfrm>
                  <a:off x="5144320" y="5799604"/>
                  <a:ext cx="488532" cy="276999"/>
                </a:xfrm>
                <a:prstGeom prst="rect">
                  <a:avLst/>
                </a:prstGeom>
                <a:blipFill>
                  <a:blip r:embed="rId9"/>
                  <a:stretch>
                    <a:fillRect l="-10256" r="-2564" b="-8696"/>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441A089C-F27B-4754-9FDF-478857FD2583}"/>
                </a:ext>
              </a:extLst>
            </p:cNvPr>
            <p:cNvCxnSpPr/>
            <p:nvPr/>
          </p:nvCxnSpPr>
          <p:spPr>
            <a:xfrm flipV="1">
              <a:off x="5746866" y="1846399"/>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A49CE99-6835-4C61-BAD9-18A6A9393489}"/>
                </a:ext>
              </a:extLst>
            </p:cNvPr>
            <p:cNvCxnSpPr/>
            <p:nvPr/>
          </p:nvCxnSpPr>
          <p:spPr>
            <a:xfrm flipV="1">
              <a:off x="5746866" y="3527831"/>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43717AC-7D3F-48AA-8A30-CD1397910103}"/>
                </a:ext>
              </a:extLst>
            </p:cNvPr>
            <p:cNvCxnSpPr/>
            <p:nvPr/>
          </p:nvCxnSpPr>
          <p:spPr>
            <a:xfrm flipV="1">
              <a:off x="5746866" y="5147609"/>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5DA00849-A7E0-43DA-BC61-AA9BC82DD953}"/>
                    </a:ext>
                  </a:extLst>
                </p:cNvPr>
                <p:cNvSpPr/>
                <p:nvPr/>
              </p:nvSpPr>
              <p:spPr>
                <a:xfrm>
                  <a:off x="9307708" y="1688143"/>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𝑦</m:t>
                            </m:r>
                          </m:e>
                          <m:sub>
                            <m:r>
                              <a:rPr lang="en-US" b="0" i="1" dirty="0" smtClean="0">
                                <a:solidFill>
                                  <a:schemeClr val="tx1"/>
                                </a:solidFill>
                                <a:latin typeface="Cambria Math" panose="02040503050406030204" pitchFamily="18" charset="0"/>
                              </a:rPr>
                              <m:t>𝑡</m:t>
                            </m:r>
                          </m:sub>
                        </m:sSub>
                      </m:oMath>
                    </m:oMathPara>
                  </a14:m>
                  <a:endParaRPr lang="en-US" dirty="0">
                    <a:solidFill>
                      <a:schemeClr val="tx1"/>
                    </a:solidFill>
                  </a:endParaRPr>
                </a:p>
              </p:txBody>
            </p:sp>
          </mc:Choice>
          <mc:Fallback xmlns="">
            <p:sp>
              <p:nvSpPr>
                <p:cNvPr id="29" name="Rectangle 28">
                  <a:extLst>
                    <a:ext uri="{FF2B5EF4-FFF2-40B4-BE49-F238E27FC236}">
                      <a16:creationId xmlns:a16="http://schemas.microsoft.com/office/drawing/2014/main" id="{5DA00849-A7E0-43DA-BC61-AA9BC82DD953}"/>
                    </a:ext>
                  </a:extLst>
                </p:cNvPr>
                <p:cNvSpPr>
                  <a:spLocks noRot="1" noChangeAspect="1" noMove="1" noResize="1" noEditPoints="1" noAdjustHandles="1" noChangeArrowheads="1" noChangeShapeType="1" noTextEdit="1"/>
                </p:cNvSpPr>
                <p:nvPr/>
              </p:nvSpPr>
              <p:spPr>
                <a:xfrm>
                  <a:off x="9307708" y="1688143"/>
                  <a:ext cx="1138843" cy="316511"/>
                </a:xfrm>
                <a:prstGeom prst="rect">
                  <a:avLst/>
                </a:prstGeom>
                <a:blipFill>
                  <a:blip r:embed="rId10"/>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D4A34AD-6589-4BE4-A34A-9BA0966B0138}"/>
                    </a:ext>
                  </a:extLst>
                </p:cNvPr>
                <p:cNvSpPr/>
                <p:nvPr/>
              </p:nvSpPr>
              <p:spPr>
                <a:xfrm>
                  <a:off x="9307708" y="3358416"/>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𝑦</m:t>
                            </m:r>
                          </m:e>
                          <m:sub>
                            <m:r>
                              <a:rPr lang="en-US" b="0" i="1" dirty="0" smtClean="0">
                                <a:solidFill>
                                  <a:schemeClr val="tx1"/>
                                </a:solidFill>
                                <a:latin typeface="Cambria Math" panose="02040503050406030204" pitchFamily="18" charset="0"/>
                              </a:rPr>
                              <m:t>𝑡</m:t>
                            </m:r>
                            <m:r>
                              <a:rPr lang="en-US" b="0" i="1" dirty="0" smtClean="0">
                                <a:solidFill>
                                  <a:schemeClr val="tx1"/>
                                </a:solidFill>
                                <a:latin typeface="Cambria Math" panose="02040503050406030204" pitchFamily="18" charset="0"/>
                              </a:rPr>
                              <m:t>−1</m:t>
                            </m:r>
                          </m:sub>
                        </m:sSub>
                      </m:oMath>
                    </m:oMathPara>
                  </a14:m>
                  <a:endParaRPr lang="en-US" dirty="0">
                    <a:solidFill>
                      <a:schemeClr val="tx1"/>
                    </a:solidFill>
                  </a:endParaRPr>
                </a:p>
              </p:txBody>
            </p:sp>
          </mc:Choice>
          <mc:Fallback xmlns="">
            <p:sp>
              <p:nvSpPr>
                <p:cNvPr id="30" name="Rectangle 29">
                  <a:extLst>
                    <a:ext uri="{FF2B5EF4-FFF2-40B4-BE49-F238E27FC236}">
                      <a16:creationId xmlns:a16="http://schemas.microsoft.com/office/drawing/2014/main" id="{ED4A34AD-6589-4BE4-A34A-9BA0966B0138}"/>
                    </a:ext>
                  </a:extLst>
                </p:cNvPr>
                <p:cNvSpPr>
                  <a:spLocks noRot="1" noChangeAspect="1" noMove="1" noResize="1" noEditPoints="1" noAdjustHandles="1" noChangeArrowheads="1" noChangeShapeType="1" noTextEdit="1"/>
                </p:cNvSpPr>
                <p:nvPr/>
              </p:nvSpPr>
              <p:spPr>
                <a:xfrm>
                  <a:off x="9307708" y="3358416"/>
                  <a:ext cx="1138843" cy="316511"/>
                </a:xfrm>
                <a:prstGeom prst="rect">
                  <a:avLst/>
                </a:prstGeom>
                <a:blipFill>
                  <a:blip r:embed="rId11"/>
                  <a:stretch>
                    <a:fillRect b="-11111"/>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B07BC481-37A5-4156-8F3C-4A4087197608}"/>
                    </a:ext>
                  </a:extLst>
                </p:cNvPr>
                <p:cNvSpPr/>
                <p:nvPr/>
              </p:nvSpPr>
              <p:spPr>
                <a:xfrm>
                  <a:off x="9307709" y="4989354"/>
                  <a:ext cx="1138843" cy="31651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𝑦</m:t>
                            </m:r>
                          </m:e>
                          <m:sub>
                            <m:r>
                              <a:rPr lang="en-US" b="0" i="1" smtClean="0">
                                <a:solidFill>
                                  <a:schemeClr val="tx1"/>
                                </a:solidFill>
                                <a:latin typeface="Cambria Math" panose="02040503050406030204" pitchFamily="18" charset="0"/>
                              </a:rPr>
                              <m:t>𝑡</m:t>
                            </m:r>
                            <m:r>
                              <a:rPr lang="en-US" b="0" i="1" smtClean="0">
                                <a:solidFill>
                                  <a:schemeClr val="tx1"/>
                                </a:solidFill>
                                <a:latin typeface="Cambria Math" panose="02040503050406030204" pitchFamily="18" charset="0"/>
                              </a:rPr>
                              <m:t>−2</m:t>
                            </m:r>
                          </m:sub>
                        </m:sSub>
                      </m:oMath>
                    </m:oMathPara>
                  </a14:m>
                  <a:endParaRPr lang="en-US" dirty="0">
                    <a:solidFill>
                      <a:schemeClr val="tx1"/>
                    </a:solidFill>
                  </a:endParaRPr>
                </a:p>
              </p:txBody>
            </p:sp>
          </mc:Choice>
          <mc:Fallback xmlns="">
            <p:sp>
              <p:nvSpPr>
                <p:cNvPr id="31" name="Rectangle 30">
                  <a:extLst>
                    <a:ext uri="{FF2B5EF4-FFF2-40B4-BE49-F238E27FC236}">
                      <a16:creationId xmlns:a16="http://schemas.microsoft.com/office/drawing/2014/main" id="{B07BC481-37A5-4156-8F3C-4A4087197608}"/>
                    </a:ext>
                  </a:extLst>
                </p:cNvPr>
                <p:cNvSpPr>
                  <a:spLocks noRot="1" noChangeAspect="1" noMove="1" noResize="1" noEditPoints="1" noAdjustHandles="1" noChangeArrowheads="1" noChangeShapeType="1" noTextEdit="1"/>
                </p:cNvSpPr>
                <p:nvPr/>
              </p:nvSpPr>
              <p:spPr>
                <a:xfrm>
                  <a:off x="9307709" y="4989354"/>
                  <a:ext cx="1138843" cy="316511"/>
                </a:xfrm>
                <a:prstGeom prst="rect">
                  <a:avLst/>
                </a:prstGeom>
                <a:blipFill>
                  <a:blip r:embed="rId12"/>
                  <a:stretch>
                    <a:fillRect b="-10714"/>
                  </a:stretch>
                </a:blipFill>
                <a:ln>
                  <a:solidFill>
                    <a:schemeClr val="tx1"/>
                  </a:solidFill>
                  <a:prstDash val="dash"/>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0781FBD-0550-43AC-9F48-AA828ABA8D19}"/>
                    </a:ext>
                  </a:extLst>
                </p:cNvPr>
                <p:cNvSpPr txBox="1"/>
                <p:nvPr/>
              </p:nvSpPr>
              <p:spPr>
                <a:xfrm>
                  <a:off x="6123564" y="1442544"/>
                  <a:ext cx="2689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sub>
                        </m:sSub>
                      </m:oMath>
                    </m:oMathPara>
                  </a14:m>
                  <a:endParaRPr lang="en-US" dirty="0"/>
                </a:p>
              </p:txBody>
            </p:sp>
          </mc:Choice>
          <mc:Fallback xmlns="">
            <p:sp>
              <p:nvSpPr>
                <p:cNvPr id="32" name="TextBox 31">
                  <a:extLst>
                    <a:ext uri="{FF2B5EF4-FFF2-40B4-BE49-F238E27FC236}">
                      <a16:creationId xmlns:a16="http://schemas.microsoft.com/office/drawing/2014/main" id="{B0781FBD-0550-43AC-9F48-AA828ABA8D19}"/>
                    </a:ext>
                  </a:extLst>
                </p:cNvPr>
                <p:cNvSpPr txBox="1">
                  <a:spLocks noRot="1" noChangeAspect="1" noMove="1" noResize="1" noEditPoints="1" noAdjustHandles="1" noChangeArrowheads="1" noChangeShapeType="1" noTextEdit="1"/>
                </p:cNvSpPr>
                <p:nvPr/>
              </p:nvSpPr>
              <p:spPr>
                <a:xfrm>
                  <a:off x="6123564" y="1442544"/>
                  <a:ext cx="268920" cy="276999"/>
                </a:xfrm>
                <a:prstGeom prst="rect">
                  <a:avLst/>
                </a:prstGeom>
                <a:blipFill>
                  <a:blip r:embed="rId13"/>
                  <a:stretch>
                    <a:fillRect l="-1818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9C70C90-7D18-4471-9C2D-10E291121B27}"/>
                    </a:ext>
                  </a:extLst>
                </p:cNvPr>
                <p:cNvSpPr txBox="1"/>
                <p:nvPr/>
              </p:nvSpPr>
              <p:spPr>
                <a:xfrm>
                  <a:off x="6024965" y="3189178"/>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m:oMathPara>
                  </a14:m>
                  <a:endParaRPr lang="en-US" dirty="0"/>
                </a:p>
              </p:txBody>
            </p:sp>
          </mc:Choice>
          <mc:Fallback xmlns="">
            <p:sp>
              <p:nvSpPr>
                <p:cNvPr id="34" name="TextBox 33">
                  <a:extLst>
                    <a:ext uri="{FF2B5EF4-FFF2-40B4-BE49-F238E27FC236}">
                      <a16:creationId xmlns:a16="http://schemas.microsoft.com/office/drawing/2014/main" id="{19C70C90-7D18-4471-9C2D-10E291121B27}"/>
                    </a:ext>
                  </a:extLst>
                </p:cNvPr>
                <p:cNvSpPr txBox="1">
                  <a:spLocks noRot="1" noChangeAspect="1" noMove="1" noResize="1" noEditPoints="1" noAdjustHandles="1" noChangeArrowheads="1" noChangeShapeType="1" noTextEdit="1"/>
                </p:cNvSpPr>
                <p:nvPr/>
              </p:nvSpPr>
              <p:spPr>
                <a:xfrm>
                  <a:off x="6024965" y="3189178"/>
                  <a:ext cx="488532" cy="276999"/>
                </a:xfrm>
                <a:prstGeom prst="rect">
                  <a:avLst/>
                </a:prstGeom>
                <a:blipFill>
                  <a:blip r:embed="rId14"/>
                  <a:stretch>
                    <a:fillRect l="-13158" r="-2632" b="-13043"/>
                  </a:stretch>
                </a:blipFill>
              </p:spPr>
              <p:txBody>
                <a:bodyPr/>
                <a:lstStyle/>
                <a:p>
                  <a:r>
                    <a:rPr lang="en-US">
                      <a:noFill/>
                    </a:rPr>
                    <a:t> </a:t>
                  </a:r>
                </a:p>
              </p:txBody>
            </p:sp>
          </mc:Fallback>
        </mc:AlternateContent>
        <p:sp>
          <p:nvSpPr>
            <p:cNvPr id="35" name="Rectangle 34">
              <a:extLst>
                <a:ext uri="{FF2B5EF4-FFF2-40B4-BE49-F238E27FC236}">
                  <a16:creationId xmlns:a16="http://schemas.microsoft.com/office/drawing/2014/main" id="{285E1B2D-4CA3-4A58-8D99-A1BAB62EBB26}"/>
                </a:ext>
              </a:extLst>
            </p:cNvPr>
            <p:cNvSpPr/>
            <p:nvPr/>
          </p:nvSpPr>
          <p:spPr>
            <a:xfrm>
              <a:off x="6810456" y="1422304"/>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2BAD84F-C9C4-4385-8073-452BA128AD04}"/>
                </a:ext>
              </a:extLst>
            </p:cNvPr>
            <p:cNvSpPr/>
            <p:nvPr/>
          </p:nvSpPr>
          <p:spPr>
            <a:xfrm>
              <a:off x="6810456" y="3053242"/>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C619353-562C-4284-848E-B5364735E249}"/>
                </a:ext>
              </a:extLst>
            </p:cNvPr>
            <p:cNvSpPr/>
            <p:nvPr/>
          </p:nvSpPr>
          <p:spPr>
            <a:xfrm>
              <a:off x="6810456" y="4684180"/>
              <a:ext cx="1407783" cy="927084"/>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A99041A3-456B-4C6C-8689-DBF3C52BAB83}"/>
                </a:ext>
              </a:extLst>
            </p:cNvPr>
            <p:cNvCxnSpPr/>
            <p:nvPr/>
          </p:nvCxnSpPr>
          <p:spPr>
            <a:xfrm flipV="1">
              <a:off x="8218239" y="1856400"/>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3C0025-9282-4110-8FA1-B81DC0458E0A}"/>
                </a:ext>
              </a:extLst>
            </p:cNvPr>
            <p:cNvCxnSpPr/>
            <p:nvPr/>
          </p:nvCxnSpPr>
          <p:spPr>
            <a:xfrm flipV="1">
              <a:off x="8218239" y="3537832"/>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8F285C-1C14-4663-AE6C-DC0F75C7E881}"/>
                </a:ext>
              </a:extLst>
            </p:cNvPr>
            <p:cNvCxnSpPr/>
            <p:nvPr/>
          </p:nvCxnSpPr>
          <p:spPr>
            <a:xfrm flipV="1">
              <a:off x="8218239" y="5157610"/>
              <a:ext cx="1055978" cy="4403"/>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5754F06-03AF-4944-B4DB-33041A3E7082}"/>
                </a:ext>
              </a:extLst>
            </p:cNvPr>
            <p:cNvSpPr txBox="1"/>
            <p:nvPr/>
          </p:nvSpPr>
          <p:spPr>
            <a:xfrm>
              <a:off x="8997274" y="707764"/>
              <a:ext cx="1759712" cy="646331"/>
            </a:xfrm>
            <a:prstGeom prst="rect">
              <a:avLst/>
            </a:prstGeom>
            <a:noFill/>
          </p:spPr>
          <p:txBody>
            <a:bodyPr wrap="none" rtlCol="0">
              <a:spAutoFit/>
            </a:bodyPr>
            <a:lstStyle/>
            <a:p>
              <a:pPr algn="ctr"/>
              <a:r>
                <a:rPr lang="en-US" dirty="0"/>
                <a:t>Model-Predicted</a:t>
              </a:r>
            </a:p>
            <a:p>
              <a:pPr algn="ctr"/>
              <a:r>
                <a:rPr lang="en-US" dirty="0"/>
                <a:t>hypoxemia</a:t>
              </a:r>
            </a:p>
          </p:txBody>
        </p:sp>
        <p:sp>
          <p:nvSpPr>
            <p:cNvPr id="42" name="TextBox 41">
              <a:extLst>
                <a:ext uri="{FF2B5EF4-FFF2-40B4-BE49-F238E27FC236}">
                  <a16:creationId xmlns:a16="http://schemas.microsoft.com/office/drawing/2014/main" id="{D4D7C1FA-FDD5-468F-8916-5C72B42100B4}"/>
                </a:ext>
              </a:extLst>
            </p:cNvPr>
            <p:cNvSpPr txBox="1"/>
            <p:nvPr/>
          </p:nvSpPr>
          <p:spPr>
            <a:xfrm>
              <a:off x="7038351" y="1635322"/>
              <a:ext cx="951992" cy="369332"/>
            </a:xfrm>
            <a:prstGeom prst="rect">
              <a:avLst/>
            </a:prstGeom>
            <a:noFill/>
          </p:spPr>
          <p:txBody>
            <a:bodyPr wrap="none" rtlCol="0">
              <a:spAutoFit/>
            </a:bodyPr>
            <a:lstStyle/>
            <a:p>
              <a:pPr algn="ctr"/>
              <a:r>
                <a:rPr lang="en-US" dirty="0" err="1"/>
                <a:t>Softmax</a:t>
              </a:r>
              <a:endParaRPr lang="en-US" dirty="0"/>
            </a:p>
          </p:txBody>
        </p:sp>
        <p:sp>
          <p:nvSpPr>
            <p:cNvPr id="43" name="TextBox 42">
              <a:extLst>
                <a:ext uri="{FF2B5EF4-FFF2-40B4-BE49-F238E27FC236}">
                  <a16:creationId xmlns:a16="http://schemas.microsoft.com/office/drawing/2014/main" id="{17D5632B-1893-4C7A-9A9A-19AAE8AD31E0}"/>
                </a:ext>
              </a:extLst>
            </p:cNvPr>
            <p:cNvSpPr txBox="1"/>
            <p:nvPr/>
          </p:nvSpPr>
          <p:spPr>
            <a:xfrm>
              <a:off x="7039014" y="3347567"/>
              <a:ext cx="951992" cy="369332"/>
            </a:xfrm>
            <a:prstGeom prst="rect">
              <a:avLst/>
            </a:prstGeom>
            <a:noFill/>
          </p:spPr>
          <p:txBody>
            <a:bodyPr wrap="none" rtlCol="0">
              <a:spAutoFit/>
            </a:bodyPr>
            <a:lstStyle/>
            <a:p>
              <a:pPr algn="ctr"/>
              <a:r>
                <a:rPr lang="en-US" dirty="0" err="1"/>
                <a:t>Softmax</a:t>
              </a:r>
              <a:endParaRPr lang="en-US" dirty="0"/>
            </a:p>
          </p:txBody>
        </p:sp>
        <p:sp>
          <p:nvSpPr>
            <p:cNvPr id="44" name="TextBox 43">
              <a:extLst>
                <a:ext uri="{FF2B5EF4-FFF2-40B4-BE49-F238E27FC236}">
                  <a16:creationId xmlns:a16="http://schemas.microsoft.com/office/drawing/2014/main" id="{C328EDF9-4641-49A3-9942-36FDE5A103C9}"/>
                </a:ext>
              </a:extLst>
            </p:cNvPr>
            <p:cNvSpPr txBox="1"/>
            <p:nvPr/>
          </p:nvSpPr>
          <p:spPr>
            <a:xfrm>
              <a:off x="7019842" y="4962943"/>
              <a:ext cx="951992" cy="369332"/>
            </a:xfrm>
            <a:prstGeom prst="rect">
              <a:avLst/>
            </a:prstGeom>
            <a:noFill/>
          </p:spPr>
          <p:txBody>
            <a:bodyPr wrap="none" rtlCol="0">
              <a:spAutoFit/>
            </a:bodyPr>
            <a:lstStyle/>
            <a:p>
              <a:pPr algn="ctr"/>
              <a:r>
                <a:rPr lang="en-US" dirty="0" err="1"/>
                <a:t>Softmax</a:t>
              </a:r>
              <a:endParaRPr lang="en-US" dirty="0"/>
            </a:p>
          </p:txBody>
        </p:sp>
        <p:sp>
          <p:nvSpPr>
            <p:cNvPr id="45" name="TextBox 44">
              <a:extLst>
                <a:ext uri="{FF2B5EF4-FFF2-40B4-BE49-F238E27FC236}">
                  <a16:creationId xmlns:a16="http://schemas.microsoft.com/office/drawing/2014/main" id="{080C6AA0-F4F8-4BC0-BCCF-3B37227AFB27}"/>
                </a:ext>
              </a:extLst>
            </p:cNvPr>
            <p:cNvSpPr txBox="1"/>
            <p:nvPr/>
          </p:nvSpPr>
          <p:spPr>
            <a:xfrm>
              <a:off x="4484069" y="1562680"/>
              <a:ext cx="994055" cy="646331"/>
            </a:xfrm>
            <a:prstGeom prst="rect">
              <a:avLst/>
            </a:prstGeom>
            <a:noFill/>
          </p:spPr>
          <p:txBody>
            <a:bodyPr wrap="none" rtlCol="0">
              <a:spAutoFit/>
            </a:bodyPr>
            <a:lstStyle/>
            <a:p>
              <a:pPr algn="ctr"/>
              <a:r>
                <a:rPr lang="en-US" dirty="0"/>
                <a:t>Neural</a:t>
              </a:r>
            </a:p>
            <a:p>
              <a:pPr algn="ctr"/>
              <a:r>
                <a:rPr lang="en-US" dirty="0"/>
                <a:t>Network</a:t>
              </a:r>
            </a:p>
          </p:txBody>
        </p:sp>
        <p:sp>
          <p:nvSpPr>
            <p:cNvPr id="46" name="TextBox 45">
              <a:extLst>
                <a:ext uri="{FF2B5EF4-FFF2-40B4-BE49-F238E27FC236}">
                  <a16:creationId xmlns:a16="http://schemas.microsoft.com/office/drawing/2014/main" id="{BE90ECD5-D9DE-483B-BA30-625F968CBC54}"/>
                </a:ext>
              </a:extLst>
            </p:cNvPr>
            <p:cNvSpPr txBox="1"/>
            <p:nvPr/>
          </p:nvSpPr>
          <p:spPr>
            <a:xfrm>
              <a:off x="4538593" y="3189178"/>
              <a:ext cx="994055" cy="646331"/>
            </a:xfrm>
            <a:prstGeom prst="rect">
              <a:avLst/>
            </a:prstGeom>
            <a:noFill/>
          </p:spPr>
          <p:txBody>
            <a:bodyPr wrap="none" rtlCol="0">
              <a:spAutoFit/>
            </a:bodyPr>
            <a:lstStyle/>
            <a:p>
              <a:pPr algn="ctr"/>
              <a:r>
                <a:rPr lang="en-US" dirty="0"/>
                <a:t>Neural</a:t>
              </a:r>
            </a:p>
            <a:p>
              <a:pPr algn="ctr"/>
              <a:r>
                <a:rPr lang="en-US" dirty="0"/>
                <a:t>Network</a:t>
              </a:r>
            </a:p>
          </p:txBody>
        </p:sp>
        <p:sp>
          <p:nvSpPr>
            <p:cNvPr id="47" name="TextBox 46">
              <a:extLst>
                <a:ext uri="{FF2B5EF4-FFF2-40B4-BE49-F238E27FC236}">
                  <a16:creationId xmlns:a16="http://schemas.microsoft.com/office/drawing/2014/main" id="{E97653DD-6C3D-4BCF-AD1C-9C8EC441708C}"/>
                </a:ext>
              </a:extLst>
            </p:cNvPr>
            <p:cNvSpPr txBox="1"/>
            <p:nvPr/>
          </p:nvSpPr>
          <p:spPr>
            <a:xfrm>
              <a:off x="4559612" y="4822202"/>
              <a:ext cx="994055" cy="646331"/>
            </a:xfrm>
            <a:prstGeom prst="rect">
              <a:avLst/>
            </a:prstGeom>
            <a:noFill/>
          </p:spPr>
          <p:txBody>
            <a:bodyPr wrap="none" rtlCol="0">
              <a:spAutoFit/>
            </a:bodyPr>
            <a:lstStyle/>
            <a:p>
              <a:pPr algn="ctr"/>
              <a:r>
                <a:rPr lang="en-US" dirty="0"/>
                <a:t>Neural</a:t>
              </a:r>
            </a:p>
            <a:p>
              <a:pPr algn="ctr"/>
              <a:r>
                <a:rPr lang="en-US" dirty="0"/>
                <a:t>Network</a:t>
              </a:r>
            </a:p>
          </p:txBody>
        </p:sp>
      </p:grpSp>
      <p:sp>
        <p:nvSpPr>
          <p:cNvPr id="50" name="Title 1">
            <a:extLst>
              <a:ext uri="{FF2B5EF4-FFF2-40B4-BE49-F238E27FC236}">
                <a16:creationId xmlns:a16="http://schemas.microsoft.com/office/drawing/2014/main" id="{660FA857-6B4F-0449-9507-B96C5DF35648}"/>
              </a:ext>
            </a:extLst>
          </p:cNvPr>
          <p:cNvSpPr txBox="1">
            <a:spLocks/>
          </p:cNvSpPr>
          <p:nvPr/>
        </p:nvSpPr>
        <p:spPr>
          <a:xfrm>
            <a:off x="483999" y="-329563"/>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r>
              <a:rPr lang="en-US" sz="4267" dirty="0">
                <a:solidFill>
                  <a:schemeClr val="tx2"/>
                </a:solidFill>
              </a:rPr>
              <a:t>Recurrent Neural Network</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94A1E2B-78A6-F748-AF7B-0E6D9E463A31}"/>
                  </a:ext>
                </a:extLst>
              </p:cNvPr>
              <p:cNvSpPr txBox="1"/>
              <p:nvPr/>
            </p:nvSpPr>
            <p:spPr>
              <a:xfrm>
                <a:off x="5839551" y="4774235"/>
                <a:ext cx="4885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h</m:t>
                          </m:r>
                        </m:e>
                        <m:sub>
                          <m:r>
                            <a:rPr lang="en-US" b="0" i="1" smtClean="0">
                              <a:latin typeface="Cambria Math" panose="02040503050406030204" pitchFamily="18" charset="0"/>
                            </a:rPr>
                            <m:t>𝑡</m:t>
                          </m:r>
                          <m:r>
                            <a:rPr lang="en-US" b="0" i="1" smtClean="0">
                              <a:latin typeface="Cambria Math" panose="02040503050406030204" pitchFamily="18" charset="0"/>
                            </a:rPr>
                            <m:t>−2</m:t>
                          </m:r>
                        </m:sub>
                      </m:sSub>
                    </m:oMath>
                  </m:oMathPara>
                </a14:m>
                <a:endParaRPr lang="en-US" dirty="0"/>
              </a:p>
            </p:txBody>
          </p:sp>
        </mc:Choice>
        <mc:Fallback xmlns="">
          <p:sp>
            <p:nvSpPr>
              <p:cNvPr id="57" name="TextBox 56">
                <a:extLst>
                  <a:ext uri="{FF2B5EF4-FFF2-40B4-BE49-F238E27FC236}">
                    <a16:creationId xmlns:a16="http://schemas.microsoft.com/office/drawing/2014/main" id="{494A1E2B-78A6-F748-AF7B-0E6D9E463A31}"/>
                  </a:ext>
                </a:extLst>
              </p:cNvPr>
              <p:cNvSpPr txBox="1">
                <a:spLocks noRot="1" noChangeAspect="1" noMove="1" noResize="1" noEditPoints="1" noAdjustHandles="1" noChangeArrowheads="1" noChangeShapeType="1" noTextEdit="1"/>
              </p:cNvSpPr>
              <p:nvPr/>
            </p:nvSpPr>
            <p:spPr>
              <a:xfrm>
                <a:off x="5839551" y="4774235"/>
                <a:ext cx="488532" cy="276999"/>
              </a:xfrm>
              <a:prstGeom prst="rect">
                <a:avLst/>
              </a:prstGeom>
              <a:blipFill>
                <a:blip r:embed="rId15"/>
                <a:stretch>
                  <a:fillRect l="-10256" r="-2564" b="-869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F68F5E52-C0C7-474F-AA6F-8EF1DB2BB8D3}"/>
              </a:ext>
            </a:extLst>
          </p:cNvPr>
          <p:cNvSpPr/>
          <p:nvPr/>
        </p:nvSpPr>
        <p:spPr>
          <a:xfrm>
            <a:off x="5653930" y="1155406"/>
            <a:ext cx="694329" cy="69488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8" name="Oval 47">
            <a:extLst>
              <a:ext uri="{FF2B5EF4-FFF2-40B4-BE49-F238E27FC236}">
                <a16:creationId xmlns:a16="http://schemas.microsoft.com/office/drawing/2014/main" id="{D1529512-A90C-EA4D-8255-6204F334C719}"/>
              </a:ext>
            </a:extLst>
          </p:cNvPr>
          <p:cNvSpPr/>
          <p:nvPr/>
        </p:nvSpPr>
        <p:spPr>
          <a:xfrm>
            <a:off x="4645618" y="669461"/>
            <a:ext cx="694329" cy="694888"/>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6ACE4B-5B02-2344-89BE-0E7F398C4ACF}"/>
                  </a:ext>
                </a:extLst>
              </p:cNvPr>
              <p:cNvSpPr txBox="1"/>
              <p:nvPr/>
            </p:nvSpPr>
            <p:spPr>
              <a:xfrm>
                <a:off x="5394667" y="746078"/>
                <a:ext cx="3299301" cy="369332"/>
              </a:xfrm>
              <a:prstGeom prst="rect">
                <a:avLst/>
              </a:prstGeom>
              <a:noFill/>
            </p:spPr>
            <p:txBody>
              <a:bodyPr wrap="none" rtlCol="0">
                <a:spAutoFit/>
              </a:bodyPr>
              <a:lstStyle/>
              <a:p>
                <a:r>
                  <a:rPr lang="en-US" b="1" u="sng" dirty="0">
                    <a:solidFill>
                      <a:srgbClr val="FF0000"/>
                    </a:solidFill>
                  </a:rPr>
                  <a:t>Learned</a:t>
                </a:r>
                <a:r>
                  <a:rPr lang="en-US" dirty="0">
                    <a:solidFill>
                      <a:srgbClr val="FF0000"/>
                    </a:solidFill>
                  </a:rPr>
                  <a:t> summary stats for time </a:t>
                </a:r>
                <a14:m>
                  <m:oMath xmlns:m="http://schemas.openxmlformats.org/officeDocument/2006/math">
                    <m:r>
                      <a:rPr lang="en-US" i="1" dirty="0" smtClean="0">
                        <a:solidFill>
                          <a:srgbClr val="FF0000"/>
                        </a:solidFill>
                        <a:latin typeface="Cambria Math" panose="02040503050406030204" pitchFamily="18" charset="0"/>
                      </a:rPr>
                      <m:t>𝑡</m:t>
                    </m:r>
                  </m:oMath>
                </a14:m>
                <a:endParaRPr lang="en-US" dirty="0">
                  <a:solidFill>
                    <a:srgbClr val="FF0000"/>
                  </a:solidFill>
                </a:endParaRPr>
              </a:p>
            </p:txBody>
          </p:sp>
        </mc:Choice>
        <mc:Fallback xmlns="">
          <p:sp>
            <p:nvSpPr>
              <p:cNvPr id="6" name="TextBox 5">
                <a:extLst>
                  <a:ext uri="{FF2B5EF4-FFF2-40B4-BE49-F238E27FC236}">
                    <a16:creationId xmlns:a16="http://schemas.microsoft.com/office/drawing/2014/main" id="{B46ACE4B-5B02-2344-89BE-0E7F398C4ACF}"/>
                  </a:ext>
                </a:extLst>
              </p:cNvPr>
              <p:cNvSpPr txBox="1">
                <a:spLocks noRot="1" noChangeAspect="1" noMove="1" noResize="1" noEditPoints="1" noAdjustHandles="1" noChangeArrowheads="1" noChangeShapeType="1" noTextEdit="1"/>
              </p:cNvSpPr>
              <p:nvPr/>
            </p:nvSpPr>
            <p:spPr>
              <a:xfrm>
                <a:off x="5394667" y="746078"/>
                <a:ext cx="3299301" cy="369332"/>
              </a:xfrm>
              <a:prstGeom prst="rect">
                <a:avLst/>
              </a:prstGeom>
              <a:blipFill>
                <a:blip r:embed="rId16"/>
                <a:stretch>
                  <a:fillRect l="-1533" t="-6667" b="-23333"/>
                </a:stretch>
              </a:blipFill>
            </p:spPr>
            <p:txBody>
              <a:bodyPr/>
              <a:lstStyle/>
              <a:p>
                <a:r>
                  <a:rPr lang="en-US">
                    <a:noFill/>
                  </a:rPr>
                  <a:t> </a:t>
                </a:r>
              </a:p>
            </p:txBody>
          </p:sp>
        </mc:Fallback>
      </mc:AlternateContent>
    </p:spTree>
    <p:extLst>
      <p:ext uri="{BB962C8B-B14F-4D97-AF65-F5344CB8AC3E}">
        <p14:creationId xmlns:p14="http://schemas.microsoft.com/office/powerpoint/2010/main" val="2683082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6670F-2A0A-E54E-80EC-EDD34C69FFF3}"/>
              </a:ext>
            </a:extLst>
          </p:cNvPr>
          <p:cNvSpPr>
            <a:spLocks noGrp="1"/>
          </p:cNvSpPr>
          <p:nvPr>
            <p:ph type="title"/>
          </p:nvPr>
        </p:nvSpPr>
        <p:spPr/>
        <p:txBody>
          <a:bodyPr/>
          <a:lstStyle/>
          <a:p>
            <a:r>
              <a:rPr lang="en-US" dirty="0"/>
              <a:t>RNN or CNN?</a:t>
            </a:r>
          </a:p>
        </p:txBody>
      </p:sp>
      <p:sp>
        <p:nvSpPr>
          <p:cNvPr id="3" name="Content Placeholder 2">
            <a:extLst>
              <a:ext uri="{FF2B5EF4-FFF2-40B4-BE49-F238E27FC236}">
                <a16:creationId xmlns:a16="http://schemas.microsoft.com/office/drawing/2014/main" id="{1E91E12B-C1D8-AA4D-B0AF-ED8299D40FB8}"/>
              </a:ext>
            </a:extLst>
          </p:cNvPr>
          <p:cNvSpPr>
            <a:spLocks noGrp="1"/>
          </p:cNvSpPr>
          <p:nvPr>
            <p:ph idx="1"/>
          </p:nvPr>
        </p:nvSpPr>
        <p:spPr/>
        <p:txBody>
          <a:bodyPr>
            <a:normAutofit fontScale="92500" lnSpcReduction="20000"/>
          </a:bodyPr>
          <a:lstStyle/>
          <a:p>
            <a:r>
              <a:rPr lang="en-US" dirty="0"/>
              <a:t>Key advantage of RNN: able to handle variable-length sequences</a:t>
            </a:r>
          </a:p>
          <a:p>
            <a:endParaRPr lang="en-US" dirty="0"/>
          </a:p>
          <a:p>
            <a:r>
              <a:rPr lang="en-US" dirty="0"/>
              <a:t>Key disadvantage of RNN: difficulty with long-term dependencies</a:t>
            </a:r>
          </a:p>
          <a:p>
            <a:endParaRPr lang="en-US" dirty="0"/>
          </a:p>
          <a:p>
            <a:r>
              <a:rPr lang="en-US" dirty="0"/>
              <a:t>Recent work: CNNs that can handle variable-length sequences</a:t>
            </a:r>
          </a:p>
        </p:txBody>
      </p:sp>
    </p:spTree>
    <p:extLst>
      <p:ext uri="{BB962C8B-B14F-4D97-AF65-F5344CB8AC3E}">
        <p14:creationId xmlns:p14="http://schemas.microsoft.com/office/powerpoint/2010/main" val="3727436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Placeholder 2"/>
          <p:cNvSpPr txBox="1">
            <a:spLocks/>
          </p:cNvSpPr>
          <p:nvPr/>
        </p:nvSpPr>
        <p:spPr bwMode="auto">
          <a:xfrm>
            <a:off x="1524000" y="5595938"/>
            <a:ext cx="9144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28600" tIns="0" rIns="228600" bIns="0"/>
          <a:lstStyle>
            <a:lvl1pPr>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None/>
            </a:pPr>
            <a:r>
              <a:rPr lang="en-US" altLang="en-US" sz="1400" dirty="0"/>
              <a:t>From: De-identification of patient notes with recurrent neural networks</a:t>
            </a:r>
          </a:p>
          <a:p>
            <a:pPr eaLnBrk="1" hangingPunct="1">
              <a:spcBef>
                <a:spcPct val="0"/>
              </a:spcBef>
              <a:buFontTx/>
              <a:buNone/>
            </a:pPr>
            <a:r>
              <a:rPr lang="en-US" altLang="en-US" sz="1200" dirty="0"/>
              <a:t>J Am Med Inform Assoc. 2016;24(3):596-606. doi:10.1093/</a:t>
            </a:r>
            <a:r>
              <a:rPr lang="en-US" altLang="en-US" sz="1200" dirty="0" err="1"/>
              <a:t>jamia</a:t>
            </a:r>
            <a:r>
              <a:rPr lang="en-US" altLang="en-US" sz="1200" dirty="0"/>
              <a:t>/ocw156</a:t>
            </a:r>
          </a:p>
          <a:p>
            <a:pPr eaLnBrk="1" hangingPunct="1">
              <a:spcBef>
                <a:spcPct val="0"/>
              </a:spcBef>
              <a:buFontTx/>
              <a:buNone/>
            </a:pPr>
            <a:r>
              <a:rPr lang="en-US" altLang="en-US" sz="1200" dirty="0"/>
              <a:t>J Am Med Inform </a:t>
            </a:r>
            <a:r>
              <a:rPr lang="en-US" altLang="en-US" sz="1200" dirty="0" err="1"/>
              <a:t>Assoc</a:t>
            </a:r>
            <a:r>
              <a:rPr lang="en-US" altLang="en-US" sz="1200" dirty="0"/>
              <a:t> | © The Author 2016. Published by Oxford University Press on behalf of the American Medical Informatics Association. All rights reserved. For Permissions, please email: journals.permissions@oup.com</a:t>
            </a:r>
          </a:p>
        </p:txBody>
      </p:sp>
      <p:cxnSp>
        <p:nvCxnSpPr>
          <p:cNvPr id="16388" name="Straight Connector 8"/>
          <p:cNvCxnSpPr>
            <a:cxnSpLocks noChangeShapeType="1"/>
          </p:cNvCxnSpPr>
          <p:nvPr/>
        </p:nvCxnSpPr>
        <p:spPr bwMode="auto">
          <a:xfrm>
            <a:off x="1524000" y="5518151"/>
            <a:ext cx="9144000" cy="0"/>
          </a:xfrm>
          <a:prstGeom prst="line">
            <a:avLst/>
          </a:prstGeom>
          <a:noFill/>
          <a:ln w="6350" algn="ctr">
            <a:solidFill>
              <a:schemeClr val="tx1"/>
            </a:solidFill>
            <a:miter lim="800000"/>
            <a:headEnd/>
            <a:tailEnd/>
          </a:ln>
          <a:extLst>
            <a:ext uri="{909E8E84-426E-40DD-AFC4-6F175D3DCCD1}">
              <a14:hiddenFill xmlns:a14="http://schemas.microsoft.com/office/drawing/2010/main">
                <a:noFill/>
              </a14:hiddenFill>
            </a:ext>
          </a:extLst>
        </p:spPr>
      </p:cxnSp>
      <p:pic>
        <p:nvPicPr>
          <p:cNvPr id="16391" name="Picture 7" descr="Cov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691" y="184332"/>
            <a:ext cx="8158619" cy="525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476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E9843-E76D-CB43-91E0-425ADBAC972A}"/>
              </a:ext>
            </a:extLst>
          </p:cNvPr>
          <p:cNvSpPr>
            <a:spLocks noGrp="1"/>
          </p:cNvSpPr>
          <p:nvPr>
            <p:ph type="title"/>
          </p:nvPr>
        </p:nvSpPr>
        <p:spPr>
          <a:xfrm>
            <a:off x="609600" y="191512"/>
            <a:ext cx="10972800" cy="1143000"/>
          </a:xfrm>
        </p:spPr>
        <p:txBody>
          <a:bodyPr>
            <a:noAutofit/>
          </a:bodyPr>
          <a:lstStyle/>
          <a:p>
            <a:r>
              <a:rPr lang="en-US" sz="4000" dirty="0"/>
              <a:t>Convolutional Architecture for Time Series</a:t>
            </a:r>
            <a:br>
              <a:rPr lang="en-US" sz="4000" dirty="0"/>
            </a:br>
            <a:r>
              <a:rPr lang="en-US" sz="4000" dirty="0"/>
              <a:t>(uses “dilated” convolutions)</a:t>
            </a:r>
          </a:p>
        </p:txBody>
      </p:sp>
      <p:pic>
        <p:nvPicPr>
          <p:cNvPr id="4" name="Picture 3">
            <a:extLst>
              <a:ext uri="{FF2B5EF4-FFF2-40B4-BE49-F238E27FC236}">
                <a16:creationId xmlns:a16="http://schemas.microsoft.com/office/drawing/2014/main" id="{7BFAE7F1-A10F-C246-B4AF-EB7CA70F379D}"/>
              </a:ext>
            </a:extLst>
          </p:cNvPr>
          <p:cNvPicPr>
            <a:picLocks noChangeAspect="1"/>
          </p:cNvPicPr>
          <p:nvPr/>
        </p:nvPicPr>
        <p:blipFill rotWithShape="1">
          <a:blip r:embed="rId3"/>
          <a:srcRect l="180" t="13883" r="57171" b="21032"/>
          <a:stretch/>
        </p:blipFill>
        <p:spPr>
          <a:xfrm>
            <a:off x="3056021" y="1408490"/>
            <a:ext cx="6079958" cy="420427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F3AD987-11B9-1946-8B88-D22C8BDB6C9C}"/>
                  </a:ext>
                </a:extLst>
              </p:cNvPr>
              <p:cNvSpPr txBox="1"/>
              <p:nvPr/>
            </p:nvSpPr>
            <p:spPr>
              <a:xfrm>
                <a:off x="2245894" y="5686744"/>
                <a:ext cx="7700212" cy="646331"/>
              </a:xfrm>
              <a:prstGeom prst="rect">
                <a:avLst/>
              </a:prstGeom>
              <a:noFill/>
            </p:spPr>
            <p:txBody>
              <a:bodyPr wrap="square" rtlCol="0">
                <a:spAutoFit/>
              </a:bodyPr>
              <a:lstStyle/>
              <a:p>
                <a:pPr algn="ctr"/>
                <a:r>
                  <a:rPr lang="en-US" dirty="0"/>
                  <a:t>A dilated causal convolution with dilation factors </a:t>
                </a:r>
                <a14:m>
                  <m:oMath xmlns:m="http://schemas.openxmlformats.org/officeDocument/2006/math">
                    <m:r>
                      <a:rPr lang="en-US" i="1" dirty="0" smtClean="0">
                        <a:latin typeface="Cambria Math" panose="02040503050406030204" pitchFamily="18" charset="0"/>
                      </a:rPr>
                      <m:t>𝑑</m:t>
                    </m:r>
                    <m:r>
                      <a:rPr lang="en-US" i="1" dirty="0" smtClean="0">
                        <a:latin typeface="Cambria Math" panose="02040503050406030204" pitchFamily="18" charset="0"/>
                      </a:rPr>
                      <m:t>=1, 2, 4 </m:t>
                    </m:r>
                  </m:oMath>
                </a14:m>
                <a:r>
                  <a:rPr lang="en-US" dirty="0"/>
                  <a:t>and filter size </a:t>
                </a:r>
                <a14:m>
                  <m:oMath xmlns:m="http://schemas.openxmlformats.org/officeDocument/2006/math">
                    <m:r>
                      <a:rPr lang="en-US" i="1" dirty="0" smtClean="0">
                        <a:latin typeface="Cambria Math" panose="02040503050406030204" pitchFamily="18" charset="0"/>
                      </a:rPr>
                      <m:t>𝑘</m:t>
                    </m:r>
                    <m:r>
                      <a:rPr lang="en-US" i="1" dirty="0" smtClean="0">
                        <a:latin typeface="Cambria Math" panose="02040503050406030204" pitchFamily="18" charset="0"/>
                      </a:rPr>
                      <m:t>=3</m:t>
                    </m:r>
                  </m:oMath>
                </a14:m>
                <a:r>
                  <a:rPr lang="en-US" dirty="0"/>
                  <a:t>. The receptive field is able to cover all values from the input sequence.</a:t>
                </a:r>
              </a:p>
            </p:txBody>
          </p:sp>
        </mc:Choice>
        <mc:Fallback xmlns="">
          <p:sp>
            <p:nvSpPr>
              <p:cNvPr id="5" name="TextBox 4">
                <a:extLst>
                  <a:ext uri="{FF2B5EF4-FFF2-40B4-BE49-F238E27FC236}">
                    <a16:creationId xmlns:a16="http://schemas.microsoft.com/office/drawing/2014/main" id="{5F3AD987-11B9-1946-8B88-D22C8BDB6C9C}"/>
                  </a:ext>
                </a:extLst>
              </p:cNvPr>
              <p:cNvSpPr txBox="1">
                <a:spLocks noRot="1" noChangeAspect="1" noMove="1" noResize="1" noEditPoints="1" noAdjustHandles="1" noChangeArrowheads="1" noChangeShapeType="1" noTextEdit="1"/>
              </p:cNvSpPr>
              <p:nvPr/>
            </p:nvSpPr>
            <p:spPr>
              <a:xfrm>
                <a:off x="2245894" y="5686744"/>
                <a:ext cx="7700212" cy="646331"/>
              </a:xfrm>
              <a:prstGeom prst="rect">
                <a:avLst/>
              </a:prstGeom>
              <a:blipFill>
                <a:blip r:embed="rId4"/>
                <a:stretch>
                  <a:fillRect l="-494" t="-3846" r="-1318" b="-11538"/>
                </a:stretch>
              </a:blipFill>
            </p:spPr>
            <p:txBody>
              <a:bodyPr/>
              <a:lstStyle/>
              <a:p>
                <a:r>
                  <a:rPr lang="en-US">
                    <a:noFill/>
                  </a:rPr>
                  <a:t> </a:t>
                </a:r>
              </a:p>
            </p:txBody>
          </p:sp>
        </mc:Fallback>
      </mc:AlternateContent>
    </p:spTree>
    <p:extLst>
      <p:ext uri="{BB962C8B-B14F-4D97-AF65-F5344CB8AC3E}">
        <p14:creationId xmlns:p14="http://schemas.microsoft.com/office/powerpoint/2010/main" val="4010580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37E70-E392-8D46-BB3C-58751E9E964D}"/>
              </a:ext>
            </a:extLst>
          </p:cNvPr>
          <p:cNvSpPr>
            <a:spLocks noGrp="1"/>
          </p:cNvSpPr>
          <p:nvPr>
            <p:ph type="title"/>
          </p:nvPr>
        </p:nvSpPr>
        <p:spPr>
          <a:xfrm>
            <a:off x="139700" y="0"/>
            <a:ext cx="11912600" cy="901700"/>
          </a:xfrm>
        </p:spPr>
        <p:txBody>
          <a:bodyPr>
            <a:normAutofit fontScale="90000"/>
          </a:bodyPr>
          <a:lstStyle/>
          <a:p>
            <a:r>
              <a:rPr lang="en-US" dirty="0"/>
              <a:t>CNNs for Sequences: (Bai et al, 2018)</a:t>
            </a:r>
          </a:p>
        </p:txBody>
      </p:sp>
      <p:pic>
        <p:nvPicPr>
          <p:cNvPr id="6" name="Picture 5">
            <a:extLst>
              <a:ext uri="{FF2B5EF4-FFF2-40B4-BE49-F238E27FC236}">
                <a16:creationId xmlns:a16="http://schemas.microsoft.com/office/drawing/2014/main" id="{5F46EE29-383B-C648-A9B5-0680D67BCE3A}"/>
              </a:ext>
            </a:extLst>
          </p:cNvPr>
          <p:cNvPicPr>
            <a:picLocks noChangeAspect="1"/>
          </p:cNvPicPr>
          <p:nvPr/>
        </p:nvPicPr>
        <p:blipFill>
          <a:blip r:embed="rId3"/>
          <a:stretch>
            <a:fillRect/>
          </a:stretch>
        </p:blipFill>
        <p:spPr>
          <a:xfrm>
            <a:off x="647700" y="1041400"/>
            <a:ext cx="10896600" cy="5386977"/>
          </a:xfrm>
          <a:prstGeom prst="rect">
            <a:avLst/>
          </a:prstGeom>
        </p:spPr>
      </p:pic>
    </p:spTree>
    <p:extLst>
      <p:ext uri="{BB962C8B-B14F-4D97-AF65-F5344CB8AC3E}">
        <p14:creationId xmlns:p14="http://schemas.microsoft.com/office/powerpoint/2010/main" val="23390436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3D0C5-3ADA-DB47-A168-9D466E3F9DF3}"/>
              </a:ext>
            </a:extLst>
          </p:cNvPr>
          <p:cNvSpPr>
            <a:spLocks noGrp="1"/>
          </p:cNvSpPr>
          <p:nvPr>
            <p:ph type="title"/>
          </p:nvPr>
        </p:nvSpPr>
        <p:spPr/>
        <p:txBody>
          <a:bodyPr/>
          <a:lstStyle/>
          <a:p>
            <a:r>
              <a:rPr lang="en-US" dirty="0"/>
              <a:t>Stacked RNN &amp; Transformer</a:t>
            </a:r>
          </a:p>
        </p:txBody>
      </p:sp>
      <p:sp>
        <p:nvSpPr>
          <p:cNvPr id="3" name="Content Placeholder 2">
            <a:extLst>
              <a:ext uri="{FF2B5EF4-FFF2-40B4-BE49-F238E27FC236}">
                <a16:creationId xmlns:a16="http://schemas.microsoft.com/office/drawing/2014/main" id="{6046F6AB-E8ED-394D-AEF7-DAFF3E1F0704}"/>
              </a:ext>
            </a:extLst>
          </p:cNvPr>
          <p:cNvSpPr>
            <a:spLocks noGrp="1"/>
          </p:cNvSpPr>
          <p:nvPr>
            <p:ph idx="1"/>
          </p:nvPr>
        </p:nvSpPr>
        <p:spPr>
          <a:xfrm>
            <a:off x="609600" y="1600201"/>
            <a:ext cx="10972800" cy="1383631"/>
          </a:xfrm>
        </p:spPr>
        <p:txBody>
          <a:bodyPr>
            <a:normAutofit fontScale="70000" lnSpcReduction="20000"/>
          </a:bodyPr>
          <a:lstStyle/>
          <a:p>
            <a:r>
              <a:rPr lang="en-US" dirty="0"/>
              <a:t>Hierarchical architectures</a:t>
            </a:r>
          </a:p>
          <a:p>
            <a:r>
              <a:rPr lang="en-US" dirty="0"/>
              <a:t>The latter is based on “self-attention”: determine which words modify a given word, and how</a:t>
            </a:r>
          </a:p>
        </p:txBody>
      </p:sp>
      <p:pic>
        <p:nvPicPr>
          <p:cNvPr id="4" name="Picture 3">
            <a:extLst>
              <a:ext uri="{FF2B5EF4-FFF2-40B4-BE49-F238E27FC236}">
                <a16:creationId xmlns:a16="http://schemas.microsoft.com/office/drawing/2014/main" id="{C03127E8-4150-1A41-880B-7722F4076D81}"/>
              </a:ext>
            </a:extLst>
          </p:cNvPr>
          <p:cNvPicPr>
            <a:picLocks noChangeAspect="1"/>
          </p:cNvPicPr>
          <p:nvPr/>
        </p:nvPicPr>
        <p:blipFill>
          <a:blip r:embed="rId2"/>
          <a:stretch>
            <a:fillRect/>
          </a:stretch>
        </p:blipFill>
        <p:spPr>
          <a:xfrm>
            <a:off x="3664997" y="3166394"/>
            <a:ext cx="4862005" cy="3161501"/>
          </a:xfrm>
          <a:prstGeom prst="rect">
            <a:avLst/>
          </a:prstGeom>
        </p:spPr>
      </p:pic>
    </p:spTree>
    <p:extLst>
      <p:ext uri="{BB962C8B-B14F-4D97-AF65-F5344CB8AC3E}">
        <p14:creationId xmlns:p14="http://schemas.microsoft.com/office/powerpoint/2010/main" val="169435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7" descr="Cover">
            <a:extLst>
              <a:ext uri="{FF2B5EF4-FFF2-40B4-BE49-F238E27FC236}">
                <a16:creationId xmlns:a16="http://schemas.microsoft.com/office/drawing/2014/main" id="{78781E59-B8CE-5B46-870D-33A7FFAC1D3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8543" y="1549100"/>
            <a:ext cx="7125567" cy="4590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D067F38-11E8-9F4C-9928-274048BD6710}"/>
              </a:ext>
            </a:extLst>
          </p:cNvPr>
          <p:cNvSpPr/>
          <p:nvPr/>
        </p:nvSpPr>
        <p:spPr>
          <a:xfrm>
            <a:off x="1330419" y="3013991"/>
            <a:ext cx="419548" cy="2904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6B576DB7-3413-494B-A91F-A1D65D81EC6F}"/>
              </a:ext>
            </a:extLst>
          </p:cNvPr>
          <p:cNvSpPr/>
          <p:nvPr/>
        </p:nvSpPr>
        <p:spPr>
          <a:xfrm>
            <a:off x="3782975" y="3018023"/>
            <a:ext cx="419548" cy="2904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98EA1A63-668B-C841-A0FA-E107742CD460}"/>
              </a:ext>
            </a:extLst>
          </p:cNvPr>
          <p:cNvSpPr/>
          <p:nvPr/>
        </p:nvSpPr>
        <p:spPr>
          <a:xfrm>
            <a:off x="6235531" y="3003736"/>
            <a:ext cx="419548" cy="2904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80408006-7A76-B942-9CBF-EE026E521E36}"/>
              </a:ext>
            </a:extLst>
          </p:cNvPr>
          <p:cNvSpPr/>
          <p:nvPr/>
        </p:nvSpPr>
        <p:spPr>
          <a:xfrm>
            <a:off x="1330419" y="3433249"/>
            <a:ext cx="419548" cy="29045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9A6F9E31-B258-B241-B956-E8F65BA21CB6}"/>
              </a:ext>
            </a:extLst>
          </p:cNvPr>
          <p:cNvSpPr/>
          <p:nvPr/>
        </p:nvSpPr>
        <p:spPr>
          <a:xfrm>
            <a:off x="3782975" y="3433249"/>
            <a:ext cx="419548" cy="29045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69CF7C-64AB-2A4E-AE8E-C79025D5907A}"/>
              </a:ext>
            </a:extLst>
          </p:cNvPr>
          <p:cNvSpPr/>
          <p:nvPr/>
        </p:nvSpPr>
        <p:spPr>
          <a:xfrm>
            <a:off x="6235531" y="3433249"/>
            <a:ext cx="419548" cy="29045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301A5CC-90BB-1E4F-AA15-FE54DFC175AD}"/>
              </a:ext>
            </a:extLst>
          </p:cNvPr>
          <p:cNvSpPr/>
          <p:nvPr/>
        </p:nvSpPr>
        <p:spPr>
          <a:xfrm>
            <a:off x="598413" y="4641201"/>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EB393AB2-248E-CB42-8B93-441DF1E8A0EB}"/>
              </a:ext>
            </a:extLst>
          </p:cNvPr>
          <p:cNvSpPr/>
          <p:nvPr/>
        </p:nvSpPr>
        <p:spPr>
          <a:xfrm>
            <a:off x="1182306" y="4637777"/>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D6AEA195-A080-954B-970D-188BBB4D1F38}"/>
              </a:ext>
            </a:extLst>
          </p:cNvPr>
          <p:cNvSpPr/>
          <p:nvPr/>
        </p:nvSpPr>
        <p:spPr>
          <a:xfrm>
            <a:off x="2128646" y="4634579"/>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EBDCC27B-CADB-744C-A7DA-739D497A69C6}"/>
              </a:ext>
            </a:extLst>
          </p:cNvPr>
          <p:cNvSpPr/>
          <p:nvPr/>
        </p:nvSpPr>
        <p:spPr>
          <a:xfrm>
            <a:off x="3010283" y="4640015"/>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016E46A2-BEA7-0B4A-A085-5023C51D9B6E}"/>
              </a:ext>
            </a:extLst>
          </p:cNvPr>
          <p:cNvSpPr/>
          <p:nvPr/>
        </p:nvSpPr>
        <p:spPr>
          <a:xfrm>
            <a:off x="3601778" y="4641201"/>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8B1068C0-FD82-D140-8AD2-B1D2693DEF66}"/>
              </a:ext>
            </a:extLst>
          </p:cNvPr>
          <p:cNvSpPr/>
          <p:nvPr/>
        </p:nvSpPr>
        <p:spPr>
          <a:xfrm>
            <a:off x="4539047" y="4642251"/>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6DB19887-7FDA-EA44-81C0-7505ECA95808}"/>
              </a:ext>
            </a:extLst>
          </p:cNvPr>
          <p:cNvSpPr/>
          <p:nvPr/>
        </p:nvSpPr>
        <p:spPr>
          <a:xfrm>
            <a:off x="5505443" y="4640015"/>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5563102-C35F-8C49-B81B-7F3073733F6A}"/>
              </a:ext>
            </a:extLst>
          </p:cNvPr>
          <p:cNvSpPr/>
          <p:nvPr/>
        </p:nvSpPr>
        <p:spPr>
          <a:xfrm>
            <a:off x="6096938" y="4641201"/>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00590531-D5D1-F14C-BE98-C8B9F62C72BD}"/>
              </a:ext>
            </a:extLst>
          </p:cNvPr>
          <p:cNvSpPr/>
          <p:nvPr/>
        </p:nvSpPr>
        <p:spPr>
          <a:xfrm>
            <a:off x="7034207" y="4642251"/>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68E9EC11-3205-5541-9444-233BB3031A62}"/>
              </a:ext>
            </a:extLst>
          </p:cNvPr>
          <p:cNvSpPr/>
          <p:nvPr/>
        </p:nvSpPr>
        <p:spPr>
          <a:xfrm>
            <a:off x="3010283" y="5064959"/>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7CA4A86C-891B-9240-BD1F-D3DC6FB898BF}"/>
              </a:ext>
            </a:extLst>
          </p:cNvPr>
          <p:cNvSpPr/>
          <p:nvPr/>
        </p:nvSpPr>
        <p:spPr>
          <a:xfrm>
            <a:off x="3601778" y="506614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52EE1B06-8A48-9D4E-941A-6442977AB5A0}"/>
              </a:ext>
            </a:extLst>
          </p:cNvPr>
          <p:cNvSpPr/>
          <p:nvPr/>
        </p:nvSpPr>
        <p:spPr>
          <a:xfrm>
            <a:off x="4539047" y="506719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7DF8453A-A1B9-8C48-A2C7-2072792A1657}"/>
              </a:ext>
            </a:extLst>
          </p:cNvPr>
          <p:cNvSpPr/>
          <p:nvPr/>
        </p:nvSpPr>
        <p:spPr>
          <a:xfrm>
            <a:off x="5504554" y="5064959"/>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3" name="Rectangle 22">
            <a:extLst>
              <a:ext uri="{FF2B5EF4-FFF2-40B4-BE49-F238E27FC236}">
                <a16:creationId xmlns:a16="http://schemas.microsoft.com/office/drawing/2014/main" id="{65275BF3-E3C4-ED4F-B9FF-32557C9AD058}"/>
              </a:ext>
            </a:extLst>
          </p:cNvPr>
          <p:cNvSpPr/>
          <p:nvPr/>
        </p:nvSpPr>
        <p:spPr>
          <a:xfrm>
            <a:off x="6096047" y="506614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4" name="Rectangle 23">
            <a:extLst>
              <a:ext uri="{FF2B5EF4-FFF2-40B4-BE49-F238E27FC236}">
                <a16:creationId xmlns:a16="http://schemas.microsoft.com/office/drawing/2014/main" id="{6D6008A8-B616-314E-ADF7-12FDD1CC217A}"/>
              </a:ext>
            </a:extLst>
          </p:cNvPr>
          <p:cNvSpPr/>
          <p:nvPr/>
        </p:nvSpPr>
        <p:spPr>
          <a:xfrm>
            <a:off x="7033317" y="506719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Rectangle 24">
            <a:extLst>
              <a:ext uri="{FF2B5EF4-FFF2-40B4-BE49-F238E27FC236}">
                <a16:creationId xmlns:a16="http://schemas.microsoft.com/office/drawing/2014/main" id="{6DFFD489-3DB9-654E-88C3-0C5CEBA14282}"/>
              </a:ext>
            </a:extLst>
          </p:cNvPr>
          <p:cNvSpPr/>
          <p:nvPr/>
        </p:nvSpPr>
        <p:spPr>
          <a:xfrm>
            <a:off x="598993" y="5064959"/>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Rectangle 25">
            <a:extLst>
              <a:ext uri="{FF2B5EF4-FFF2-40B4-BE49-F238E27FC236}">
                <a16:creationId xmlns:a16="http://schemas.microsoft.com/office/drawing/2014/main" id="{5DB13795-9539-664A-9444-476BED3EC48C}"/>
              </a:ext>
            </a:extLst>
          </p:cNvPr>
          <p:cNvSpPr/>
          <p:nvPr/>
        </p:nvSpPr>
        <p:spPr>
          <a:xfrm>
            <a:off x="1190487" y="506614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Rectangle 26">
            <a:extLst>
              <a:ext uri="{FF2B5EF4-FFF2-40B4-BE49-F238E27FC236}">
                <a16:creationId xmlns:a16="http://schemas.microsoft.com/office/drawing/2014/main" id="{26A52942-609F-4741-95A3-9C882182DD16}"/>
              </a:ext>
            </a:extLst>
          </p:cNvPr>
          <p:cNvSpPr/>
          <p:nvPr/>
        </p:nvSpPr>
        <p:spPr>
          <a:xfrm>
            <a:off x="2127755" y="506719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Rectangle 27">
            <a:extLst>
              <a:ext uri="{FF2B5EF4-FFF2-40B4-BE49-F238E27FC236}">
                <a16:creationId xmlns:a16="http://schemas.microsoft.com/office/drawing/2014/main" id="{DEC49D24-DD23-CB41-A4CD-0BD86EC3384B}"/>
              </a:ext>
            </a:extLst>
          </p:cNvPr>
          <p:cNvSpPr/>
          <p:nvPr/>
        </p:nvSpPr>
        <p:spPr>
          <a:xfrm>
            <a:off x="458543" y="422601"/>
            <a:ext cx="419548" cy="290456"/>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37ACE537-E047-1547-B346-B53A757CDE36}"/>
              </a:ext>
            </a:extLst>
          </p:cNvPr>
          <p:cNvSpPr/>
          <p:nvPr/>
        </p:nvSpPr>
        <p:spPr>
          <a:xfrm>
            <a:off x="458543" y="852115"/>
            <a:ext cx="419548" cy="290456"/>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0" name="Rectangle 29">
            <a:extLst>
              <a:ext uri="{FF2B5EF4-FFF2-40B4-BE49-F238E27FC236}">
                <a16:creationId xmlns:a16="http://schemas.microsoft.com/office/drawing/2014/main" id="{7CFD08B3-D787-CD41-9F5A-3B5509944D9A}"/>
              </a:ext>
            </a:extLst>
          </p:cNvPr>
          <p:cNvSpPr/>
          <p:nvPr/>
        </p:nvSpPr>
        <p:spPr>
          <a:xfrm>
            <a:off x="4312570" y="430581"/>
            <a:ext cx="419548" cy="290456"/>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1" name="Rectangle 30">
            <a:extLst>
              <a:ext uri="{FF2B5EF4-FFF2-40B4-BE49-F238E27FC236}">
                <a16:creationId xmlns:a16="http://schemas.microsoft.com/office/drawing/2014/main" id="{E390EB7B-8E13-3041-9568-17ED4338227F}"/>
              </a:ext>
            </a:extLst>
          </p:cNvPr>
          <p:cNvSpPr/>
          <p:nvPr/>
        </p:nvSpPr>
        <p:spPr>
          <a:xfrm>
            <a:off x="4311679" y="855525"/>
            <a:ext cx="419548" cy="29045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5EA921A9-92BC-5943-AA34-A1E8CBC96B71}"/>
              </a:ext>
            </a:extLst>
          </p:cNvPr>
          <p:cNvSpPr txBox="1"/>
          <p:nvPr/>
        </p:nvSpPr>
        <p:spPr>
          <a:xfrm>
            <a:off x="945471" y="383163"/>
            <a:ext cx="2238754" cy="369332"/>
          </a:xfrm>
          <a:prstGeom prst="rect">
            <a:avLst/>
          </a:prstGeom>
          <a:noFill/>
        </p:spPr>
        <p:txBody>
          <a:bodyPr wrap="none" rtlCol="0">
            <a:spAutoFit/>
          </a:bodyPr>
          <a:lstStyle/>
          <a:p>
            <a:r>
              <a:rPr lang="en-US" dirty="0"/>
              <a:t>backward token LSTM</a:t>
            </a:r>
          </a:p>
        </p:txBody>
      </p:sp>
      <p:sp>
        <p:nvSpPr>
          <p:cNvPr id="33" name="TextBox 32">
            <a:extLst>
              <a:ext uri="{FF2B5EF4-FFF2-40B4-BE49-F238E27FC236}">
                <a16:creationId xmlns:a16="http://schemas.microsoft.com/office/drawing/2014/main" id="{F2A0DF97-D4C3-EA4B-A1BF-143835BB97D0}"/>
              </a:ext>
            </a:extLst>
          </p:cNvPr>
          <p:cNvSpPr txBox="1"/>
          <p:nvPr/>
        </p:nvSpPr>
        <p:spPr>
          <a:xfrm>
            <a:off x="945472" y="801639"/>
            <a:ext cx="2073196" cy="369332"/>
          </a:xfrm>
          <a:prstGeom prst="rect">
            <a:avLst/>
          </a:prstGeom>
          <a:noFill/>
        </p:spPr>
        <p:txBody>
          <a:bodyPr wrap="none" rtlCol="0">
            <a:spAutoFit/>
          </a:bodyPr>
          <a:lstStyle/>
          <a:p>
            <a:r>
              <a:rPr lang="en-US" dirty="0"/>
              <a:t>forward token LSTM</a:t>
            </a:r>
          </a:p>
        </p:txBody>
      </p:sp>
      <p:sp>
        <p:nvSpPr>
          <p:cNvPr id="34" name="TextBox 33">
            <a:extLst>
              <a:ext uri="{FF2B5EF4-FFF2-40B4-BE49-F238E27FC236}">
                <a16:creationId xmlns:a16="http://schemas.microsoft.com/office/drawing/2014/main" id="{D361FBFA-121E-9D4E-97F1-319B5573F479}"/>
              </a:ext>
            </a:extLst>
          </p:cNvPr>
          <p:cNvSpPr txBox="1"/>
          <p:nvPr/>
        </p:nvSpPr>
        <p:spPr>
          <a:xfrm>
            <a:off x="4795213" y="364796"/>
            <a:ext cx="2592248" cy="369332"/>
          </a:xfrm>
          <a:prstGeom prst="rect">
            <a:avLst/>
          </a:prstGeom>
          <a:noFill/>
        </p:spPr>
        <p:txBody>
          <a:bodyPr wrap="none" rtlCol="0">
            <a:spAutoFit/>
          </a:bodyPr>
          <a:lstStyle/>
          <a:p>
            <a:r>
              <a:rPr lang="en-US" dirty="0"/>
              <a:t>backward character LSTM</a:t>
            </a:r>
          </a:p>
        </p:txBody>
      </p:sp>
      <p:sp>
        <p:nvSpPr>
          <p:cNvPr id="35" name="TextBox 34">
            <a:extLst>
              <a:ext uri="{FF2B5EF4-FFF2-40B4-BE49-F238E27FC236}">
                <a16:creationId xmlns:a16="http://schemas.microsoft.com/office/drawing/2014/main" id="{39B70D9B-5190-6342-9A90-48C9E8E90C7C}"/>
              </a:ext>
            </a:extLst>
          </p:cNvPr>
          <p:cNvSpPr txBox="1"/>
          <p:nvPr/>
        </p:nvSpPr>
        <p:spPr>
          <a:xfrm>
            <a:off x="4795215" y="783272"/>
            <a:ext cx="2426690" cy="369332"/>
          </a:xfrm>
          <a:prstGeom prst="rect">
            <a:avLst/>
          </a:prstGeom>
          <a:noFill/>
        </p:spPr>
        <p:txBody>
          <a:bodyPr wrap="none" rtlCol="0">
            <a:spAutoFit/>
          </a:bodyPr>
          <a:lstStyle/>
          <a:p>
            <a:r>
              <a:rPr lang="en-US" dirty="0"/>
              <a:t>forward character LSTM</a:t>
            </a:r>
          </a:p>
        </p:txBody>
      </p:sp>
      <p:sp>
        <p:nvSpPr>
          <p:cNvPr id="36" name="Content Placeholder 2">
            <a:extLst>
              <a:ext uri="{FF2B5EF4-FFF2-40B4-BE49-F238E27FC236}">
                <a16:creationId xmlns:a16="http://schemas.microsoft.com/office/drawing/2014/main" id="{16D91463-C43D-1147-8987-6B99B9B96036}"/>
              </a:ext>
            </a:extLst>
          </p:cNvPr>
          <p:cNvSpPr txBox="1">
            <a:spLocks/>
          </p:cNvSpPr>
          <p:nvPr/>
        </p:nvSpPr>
        <p:spPr>
          <a:xfrm>
            <a:off x="9206819" y="1321143"/>
            <a:ext cx="1920237" cy="4224212"/>
          </a:xfrm>
          <a:prstGeom prst="rect">
            <a:avLst/>
          </a:prstGeom>
        </p:spPr>
        <p:txBody>
          <a:bodyPr>
            <a:normAutofit/>
          </a:bodyPr>
          <a:lstStyle>
            <a:lvl1pPr marL="342516" indent="-342516" algn="l" defTabSz="456687" rtl="0" eaLnBrk="1" latinLnBrk="0" hangingPunct="1">
              <a:spcBef>
                <a:spcPct val="20000"/>
              </a:spcBef>
              <a:buFont typeface="Arial"/>
              <a:buChar char="•"/>
              <a:defRPr sz="3196" kern="1200">
                <a:solidFill>
                  <a:schemeClr val="bg1">
                    <a:lumMod val="50000"/>
                  </a:schemeClr>
                </a:solidFill>
                <a:latin typeface="Helvetica Neue"/>
                <a:ea typeface="+mn-ea"/>
                <a:cs typeface="+mn-cs"/>
              </a:defRPr>
            </a:lvl1pPr>
            <a:lvl2pPr marL="742116" indent="-285429" algn="l" defTabSz="456687" rtl="0" eaLnBrk="1" latinLnBrk="0" hangingPunct="1">
              <a:spcBef>
                <a:spcPct val="20000"/>
              </a:spcBef>
              <a:buFont typeface="Arial"/>
              <a:buChar char="–"/>
              <a:defRPr sz="2797" kern="1200">
                <a:solidFill>
                  <a:schemeClr val="bg1">
                    <a:lumMod val="50000"/>
                  </a:schemeClr>
                </a:solidFill>
                <a:latin typeface="Helvetica Neue"/>
                <a:ea typeface="+mn-ea"/>
                <a:cs typeface="+mn-cs"/>
              </a:defRPr>
            </a:lvl2pPr>
            <a:lvl3pPr marL="1141717" indent="-228344" algn="l" defTabSz="456687" rtl="0" eaLnBrk="1" latinLnBrk="0" hangingPunct="1">
              <a:spcBef>
                <a:spcPct val="20000"/>
              </a:spcBef>
              <a:buFont typeface="Arial"/>
              <a:buChar char="•"/>
              <a:defRPr sz="2398" kern="1200">
                <a:solidFill>
                  <a:schemeClr val="bg1">
                    <a:lumMod val="50000"/>
                  </a:schemeClr>
                </a:solidFill>
                <a:latin typeface="Helvetica Neue"/>
                <a:ea typeface="+mn-ea"/>
                <a:cs typeface="+mn-cs"/>
              </a:defRPr>
            </a:lvl3pPr>
            <a:lvl4pPr marL="1598404" indent="-228344" algn="l" defTabSz="456687" rtl="0" eaLnBrk="1" latinLnBrk="0" hangingPunct="1">
              <a:spcBef>
                <a:spcPct val="20000"/>
              </a:spcBef>
              <a:buFont typeface="Arial"/>
              <a:buChar char="–"/>
              <a:defRPr sz="1998" kern="1200">
                <a:solidFill>
                  <a:schemeClr val="bg1">
                    <a:lumMod val="50000"/>
                  </a:schemeClr>
                </a:solidFill>
                <a:latin typeface="Helvetica Neue"/>
                <a:ea typeface="+mn-ea"/>
                <a:cs typeface="+mn-cs"/>
              </a:defRPr>
            </a:lvl4pPr>
            <a:lvl5pPr marL="2055091" indent="-228344" algn="l" defTabSz="456687" rtl="0" eaLnBrk="1" latinLnBrk="0" hangingPunct="1">
              <a:spcBef>
                <a:spcPct val="20000"/>
              </a:spcBef>
              <a:buFont typeface="Arial"/>
              <a:buChar char="»"/>
              <a:defRPr sz="1998" kern="1200">
                <a:solidFill>
                  <a:schemeClr val="bg1">
                    <a:lumMod val="50000"/>
                  </a:schemeClr>
                </a:solidFill>
                <a:latin typeface="Helvetica Neue"/>
                <a:ea typeface="+mn-ea"/>
                <a:cs typeface="+mn-cs"/>
              </a:defRPr>
            </a:lvl5pPr>
            <a:lvl6pPr marL="2511778" indent="-228344" algn="l" defTabSz="456687" rtl="0" eaLnBrk="1" latinLnBrk="0" hangingPunct="1">
              <a:spcBef>
                <a:spcPct val="20000"/>
              </a:spcBef>
              <a:buFont typeface="Arial"/>
              <a:buChar char="•"/>
              <a:defRPr sz="1998" kern="1200">
                <a:solidFill>
                  <a:schemeClr val="tx1"/>
                </a:solidFill>
                <a:latin typeface="+mn-lt"/>
                <a:ea typeface="+mn-ea"/>
                <a:cs typeface="+mn-cs"/>
              </a:defRPr>
            </a:lvl6pPr>
            <a:lvl7pPr marL="2968466" indent="-228344" algn="l" defTabSz="456687" rtl="0" eaLnBrk="1" latinLnBrk="0" hangingPunct="1">
              <a:spcBef>
                <a:spcPct val="20000"/>
              </a:spcBef>
              <a:buFont typeface="Arial"/>
              <a:buChar char="•"/>
              <a:defRPr sz="1998" kern="1200">
                <a:solidFill>
                  <a:schemeClr val="tx1"/>
                </a:solidFill>
                <a:latin typeface="+mn-lt"/>
                <a:ea typeface="+mn-ea"/>
                <a:cs typeface="+mn-cs"/>
              </a:defRPr>
            </a:lvl7pPr>
            <a:lvl8pPr marL="3425152" indent="-228344" algn="l" defTabSz="456687" rtl="0" eaLnBrk="1" latinLnBrk="0" hangingPunct="1">
              <a:spcBef>
                <a:spcPct val="20000"/>
              </a:spcBef>
              <a:buFont typeface="Arial"/>
              <a:buChar char="•"/>
              <a:defRPr sz="1998" kern="1200">
                <a:solidFill>
                  <a:schemeClr val="tx1"/>
                </a:solidFill>
                <a:latin typeface="+mn-lt"/>
                <a:ea typeface="+mn-ea"/>
                <a:cs typeface="+mn-cs"/>
              </a:defRPr>
            </a:lvl8pPr>
            <a:lvl9pPr marL="3881839" indent="-228344" algn="l" defTabSz="456687" rtl="0" eaLnBrk="1" latinLnBrk="0" hangingPunct="1">
              <a:spcBef>
                <a:spcPct val="20000"/>
              </a:spcBef>
              <a:buFont typeface="Arial"/>
              <a:buChar char="•"/>
              <a:defRPr sz="1998" kern="1200">
                <a:solidFill>
                  <a:schemeClr val="tx1"/>
                </a:solidFill>
                <a:latin typeface="+mn-lt"/>
                <a:ea typeface="+mn-ea"/>
                <a:cs typeface="+mn-cs"/>
              </a:defRPr>
            </a:lvl9pPr>
          </a:lstStyle>
          <a:p>
            <a:pPr marL="0" indent="0">
              <a:buNone/>
            </a:pPr>
            <a:r>
              <a:rPr lang="en-US" sz="1600">
                <a:solidFill>
                  <a:schemeClr val="tx1"/>
                </a:solidFill>
              </a:rPr>
              <a:t>Character embedding dimension: </a:t>
            </a:r>
            <a:r>
              <a:rPr lang="en-US" sz="1600" b="1">
                <a:solidFill>
                  <a:schemeClr val="tx1"/>
                </a:solidFill>
              </a:rPr>
              <a:t>25</a:t>
            </a:r>
          </a:p>
          <a:p>
            <a:endParaRPr lang="en-US" sz="1600">
              <a:solidFill>
                <a:schemeClr val="tx1"/>
              </a:solidFill>
            </a:endParaRPr>
          </a:p>
          <a:p>
            <a:pPr marL="0" indent="0">
              <a:buNone/>
            </a:pPr>
            <a:r>
              <a:rPr lang="en-US" sz="1600">
                <a:solidFill>
                  <a:schemeClr val="tx1"/>
                </a:solidFill>
              </a:rPr>
              <a:t>Character-based token-embedding LSTM dimension: </a:t>
            </a:r>
            <a:r>
              <a:rPr lang="en-US" sz="1600" b="1">
                <a:solidFill>
                  <a:schemeClr val="tx1"/>
                </a:solidFill>
              </a:rPr>
              <a:t>25</a:t>
            </a:r>
          </a:p>
          <a:p>
            <a:endParaRPr lang="en-US" sz="1600">
              <a:solidFill>
                <a:schemeClr val="tx1"/>
              </a:solidFill>
            </a:endParaRPr>
          </a:p>
          <a:p>
            <a:pPr marL="0" indent="0">
              <a:buNone/>
            </a:pPr>
            <a:r>
              <a:rPr lang="en-US" sz="1600">
                <a:solidFill>
                  <a:schemeClr val="tx1"/>
                </a:solidFill>
              </a:rPr>
              <a:t>Token embedding dimension: </a:t>
            </a:r>
            <a:r>
              <a:rPr lang="en-US" sz="1600" b="1">
                <a:solidFill>
                  <a:schemeClr val="tx1"/>
                </a:solidFill>
              </a:rPr>
              <a:t>100</a:t>
            </a:r>
          </a:p>
          <a:p>
            <a:endParaRPr lang="en-US" sz="1600">
              <a:solidFill>
                <a:schemeClr val="tx1"/>
              </a:solidFill>
            </a:endParaRPr>
          </a:p>
          <a:p>
            <a:pPr marL="0" indent="0">
              <a:buNone/>
            </a:pPr>
            <a:r>
              <a:rPr lang="en-US" sz="1600">
                <a:solidFill>
                  <a:schemeClr val="tx1"/>
                </a:solidFill>
              </a:rPr>
              <a:t>Label prediction LSTM dimension: </a:t>
            </a:r>
            <a:r>
              <a:rPr lang="en-US" sz="1600" b="1">
                <a:solidFill>
                  <a:schemeClr val="tx1"/>
                </a:solidFill>
              </a:rPr>
              <a:t>100</a:t>
            </a:r>
            <a:endParaRPr lang="en-US" sz="1600" b="1" dirty="0">
              <a:solidFill>
                <a:schemeClr val="tx1"/>
              </a:solidFill>
            </a:endParaRPr>
          </a:p>
        </p:txBody>
      </p:sp>
    </p:spTree>
    <p:extLst>
      <p:ext uri="{BB962C8B-B14F-4D97-AF65-F5344CB8AC3E}">
        <p14:creationId xmlns:p14="http://schemas.microsoft.com/office/powerpoint/2010/main" val="237699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500"/>
                                        <p:tgtEl>
                                          <p:spTgt spid="1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500"/>
                                        <p:tgtEl>
                                          <p:spTgt spid="2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Effect transition="in" filter="fade">
                                      <p:cBhvr>
                                        <p:cTn id="85" dur="500"/>
                                        <p:tgtEl>
                                          <p:spTgt spid="22"/>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500"/>
                                        <p:tgtEl>
                                          <p:spTgt spid="2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1"/>
                                        </p:tgtEl>
                                        <p:attrNameLst>
                                          <p:attrName>style.visibility</p:attrName>
                                        </p:attrNameLst>
                                      </p:cBhvr>
                                      <p:to>
                                        <p:strVal val="visible"/>
                                      </p:to>
                                    </p:set>
                                    <p:animEffect transition="in" filter="fade">
                                      <p:cBhvr>
                                        <p:cTn id="103" dur="500"/>
                                        <p:tgtEl>
                                          <p:spTgt spid="3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fade">
                                      <p:cBhvr>
                                        <p:cTn id="10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E9DF6-362F-C44B-8CD7-4FD770D68B1C}"/>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1FEA9220-B7DF-F947-8E92-DE9ED2EBD292}"/>
              </a:ext>
            </a:extLst>
          </p:cNvPr>
          <p:cNvSpPr>
            <a:spLocks noGrp="1"/>
          </p:cNvSpPr>
          <p:nvPr>
            <p:ph type="body" idx="1"/>
          </p:nvPr>
        </p:nvSpPr>
        <p:spPr/>
        <p:txBody>
          <a:bodyPr/>
          <a:lstStyle/>
          <a:p>
            <a:r>
              <a:rPr lang="en-US" dirty="0"/>
              <a:t>Deidentification of Patient Notes</a:t>
            </a:r>
          </a:p>
        </p:txBody>
      </p:sp>
    </p:spTree>
    <p:extLst>
      <p:ext uri="{BB962C8B-B14F-4D97-AF65-F5344CB8AC3E}">
        <p14:creationId xmlns:p14="http://schemas.microsoft.com/office/powerpoint/2010/main" val="3189422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8F495-8EFB-B544-94A1-D78263674381}"/>
              </a:ext>
            </a:extLst>
          </p:cNvPr>
          <p:cNvSpPr>
            <a:spLocks noGrp="1"/>
          </p:cNvSpPr>
          <p:nvPr>
            <p:ph type="title"/>
          </p:nvPr>
        </p:nvSpPr>
        <p:spPr/>
        <p:txBody>
          <a:bodyPr/>
          <a:lstStyle/>
          <a:p>
            <a:r>
              <a:rPr lang="en-US" dirty="0"/>
              <a:t>Train, Validation, Test</a:t>
            </a:r>
          </a:p>
        </p:txBody>
      </p:sp>
      <p:sp>
        <p:nvSpPr>
          <p:cNvPr id="4" name="Rectangle 3">
            <a:extLst>
              <a:ext uri="{FF2B5EF4-FFF2-40B4-BE49-F238E27FC236}">
                <a16:creationId xmlns:a16="http://schemas.microsoft.com/office/drawing/2014/main" id="{DC084476-ACB6-6A4C-ABA6-0A3609B52FAC}"/>
              </a:ext>
            </a:extLst>
          </p:cNvPr>
          <p:cNvSpPr/>
          <p:nvPr/>
        </p:nvSpPr>
        <p:spPr>
          <a:xfrm>
            <a:off x="2173701" y="1670491"/>
            <a:ext cx="4624387" cy="2308324"/>
          </a:xfrm>
          <a:prstGeom prst="rect">
            <a:avLst/>
          </a:prstGeom>
        </p:spPr>
        <p:txBody>
          <a:bodyPr wrap="square">
            <a:spAutoFit/>
          </a:bodyPr>
          <a:lstStyle/>
          <a:p>
            <a:r>
              <a:rPr lang="en-US" sz="3600" b="1" dirty="0">
                <a:latin typeface="NimbusRomNo9L"/>
              </a:rPr>
              <a:t>MIMIC:</a:t>
            </a:r>
          </a:p>
          <a:p>
            <a:endParaRPr lang="en-US" dirty="0">
              <a:solidFill>
                <a:schemeClr val="accent3"/>
              </a:solidFill>
              <a:latin typeface="NimbusRomNo9L"/>
            </a:endParaRPr>
          </a:p>
          <a:p>
            <a:r>
              <a:rPr lang="en-US" sz="3600" dirty="0">
                <a:solidFill>
                  <a:schemeClr val="accent3"/>
                </a:solidFill>
                <a:latin typeface="NimbusRomNo9L"/>
              </a:rPr>
              <a:t>80% train</a:t>
            </a:r>
            <a:r>
              <a:rPr lang="en-US" sz="3600" dirty="0">
                <a:solidFill>
                  <a:schemeClr val="tx1">
                    <a:lumMod val="50000"/>
                    <a:lumOff val="50000"/>
                  </a:schemeClr>
                </a:solidFill>
                <a:latin typeface="NimbusRomNo9L"/>
              </a:rPr>
              <a:t>/</a:t>
            </a:r>
            <a:r>
              <a:rPr lang="en-US" sz="3600" dirty="0">
                <a:solidFill>
                  <a:schemeClr val="accent4"/>
                </a:solidFill>
                <a:latin typeface="NimbusRomNo9L"/>
              </a:rPr>
              <a:t>validation</a:t>
            </a:r>
          </a:p>
          <a:p>
            <a:endParaRPr lang="en-US" dirty="0">
              <a:solidFill>
                <a:schemeClr val="accent2"/>
              </a:solidFill>
              <a:latin typeface="NimbusRomNo9L"/>
            </a:endParaRPr>
          </a:p>
          <a:p>
            <a:r>
              <a:rPr lang="en-US" sz="3600" dirty="0">
                <a:solidFill>
                  <a:schemeClr val="accent2"/>
                </a:solidFill>
                <a:latin typeface="NimbusRomNo9L"/>
              </a:rPr>
              <a:t>20% test</a:t>
            </a:r>
          </a:p>
        </p:txBody>
      </p:sp>
      <p:sp>
        <p:nvSpPr>
          <p:cNvPr id="5" name="Rectangle 4">
            <a:extLst>
              <a:ext uri="{FF2B5EF4-FFF2-40B4-BE49-F238E27FC236}">
                <a16:creationId xmlns:a16="http://schemas.microsoft.com/office/drawing/2014/main" id="{1E10A368-97F3-8F46-9FB8-E42F1874E54B}"/>
              </a:ext>
            </a:extLst>
          </p:cNvPr>
          <p:cNvSpPr/>
          <p:nvPr/>
        </p:nvSpPr>
        <p:spPr>
          <a:xfrm>
            <a:off x="1453896" y="4910417"/>
            <a:ext cx="3764280" cy="923330"/>
          </a:xfrm>
          <a:prstGeom prst="rect">
            <a:avLst/>
          </a:prstGeom>
        </p:spPr>
        <p:txBody>
          <a:bodyPr wrap="square">
            <a:spAutoFit/>
          </a:bodyPr>
          <a:lstStyle/>
          <a:p>
            <a:r>
              <a:rPr lang="en-US" dirty="0"/>
              <a:t>“All results were computed using the official evaluation script from the i2b2 2014 de-identification challenge.”</a:t>
            </a:r>
            <a:endParaRPr lang="en-US" sz="2000" dirty="0"/>
          </a:p>
        </p:txBody>
      </p:sp>
      <p:sp>
        <p:nvSpPr>
          <p:cNvPr id="7" name="Rectangle 6">
            <a:extLst>
              <a:ext uri="{FF2B5EF4-FFF2-40B4-BE49-F238E27FC236}">
                <a16:creationId xmlns:a16="http://schemas.microsoft.com/office/drawing/2014/main" id="{4FA34C4E-5DFE-A740-AA15-C90C27BB6C9F}"/>
              </a:ext>
            </a:extLst>
          </p:cNvPr>
          <p:cNvSpPr/>
          <p:nvPr/>
        </p:nvSpPr>
        <p:spPr>
          <a:xfrm>
            <a:off x="6466047" y="1670491"/>
            <a:ext cx="4624387" cy="2308324"/>
          </a:xfrm>
          <a:prstGeom prst="rect">
            <a:avLst/>
          </a:prstGeom>
        </p:spPr>
        <p:txBody>
          <a:bodyPr wrap="square">
            <a:spAutoFit/>
          </a:bodyPr>
          <a:lstStyle/>
          <a:p>
            <a:r>
              <a:rPr lang="en-US" sz="3600" b="1" dirty="0">
                <a:latin typeface="NimbusRomNo9L"/>
              </a:rPr>
              <a:t>i2b2:</a:t>
            </a:r>
          </a:p>
          <a:p>
            <a:endParaRPr lang="en-US" dirty="0">
              <a:solidFill>
                <a:schemeClr val="accent3"/>
              </a:solidFill>
              <a:latin typeface="NimbusRomNo9L"/>
            </a:endParaRPr>
          </a:p>
          <a:p>
            <a:r>
              <a:rPr lang="en-US" sz="3600" dirty="0">
                <a:solidFill>
                  <a:schemeClr val="accent3"/>
                </a:solidFill>
                <a:latin typeface="NimbusRomNo9L"/>
              </a:rPr>
              <a:t>60% train</a:t>
            </a:r>
            <a:r>
              <a:rPr lang="en-US" sz="3600" dirty="0">
                <a:solidFill>
                  <a:schemeClr val="tx1">
                    <a:lumMod val="50000"/>
                    <a:lumOff val="50000"/>
                  </a:schemeClr>
                </a:solidFill>
                <a:latin typeface="NimbusRomNo9L"/>
              </a:rPr>
              <a:t>/</a:t>
            </a:r>
            <a:r>
              <a:rPr lang="en-US" sz="3600" dirty="0">
                <a:solidFill>
                  <a:schemeClr val="accent4"/>
                </a:solidFill>
                <a:latin typeface="NimbusRomNo9L"/>
              </a:rPr>
              <a:t>validation</a:t>
            </a:r>
          </a:p>
          <a:p>
            <a:endParaRPr lang="en-US" dirty="0">
              <a:solidFill>
                <a:schemeClr val="accent2"/>
              </a:solidFill>
              <a:latin typeface="NimbusRomNo9L"/>
            </a:endParaRPr>
          </a:p>
          <a:p>
            <a:r>
              <a:rPr lang="en-US" sz="3600" dirty="0">
                <a:solidFill>
                  <a:schemeClr val="accent2"/>
                </a:solidFill>
                <a:latin typeface="NimbusRomNo9L"/>
              </a:rPr>
              <a:t>40% test</a:t>
            </a:r>
          </a:p>
        </p:txBody>
      </p:sp>
      <p:pic>
        <p:nvPicPr>
          <p:cNvPr id="3" name="Picture 2">
            <a:extLst>
              <a:ext uri="{FF2B5EF4-FFF2-40B4-BE49-F238E27FC236}">
                <a16:creationId xmlns:a16="http://schemas.microsoft.com/office/drawing/2014/main" id="{2E3EA90B-6F2E-0340-B89F-9D69A81639E6}"/>
              </a:ext>
            </a:extLst>
          </p:cNvPr>
          <p:cNvPicPr>
            <a:picLocks noChangeAspect="1"/>
          </p:cNvPicPr>
          <p:nvPr/>
        </p:nvPicPr>
        <p:blipFill>
          <a:blip r:embed="rId2"/>
          <a:stretch>
            <a:fillRect/>
          </a:stretch>
        </p:blipFill>
        <p:spPr>
          <a:xfrm>
            <a:off x="5697783" y="4231667"/>
            <a:ext cx="5148811" cy="2068771"/>
          </a:xfrm>
          <a:prstGeom prst="rect">
            <a:avLst/>
          </a:prstGeom>
        </p:spPr>
      </p:pic>
    </p:spTree>
    <p:extLst>
      <p:ext uri="{BB962C8B-B14F-4D97-AF65-F5344CB8AC3E}">
        <p14:creationId xmlns:p14="http://schemas.microsoft.com/office/powerpoint/2010/main" val="283293203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2990</TotalTime>
  <Words>5678</Words>
  <Application>Microsoft Macintosh PowerPoint</Application>
  <PresentationFormat>Widescreen</PresentationFormat>
  <Paragraphs>841</Paragraphs>
  <Slides>62</Slides>
  <Notes>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Calibri</vt:lpstr>
      <vt:lpstr>Cambria Math</vt:lpstr>
      <vt:lpstr>Helvetica</vt:lpstr>
      <vt:lpstr>Helvetica Neue</vt:lpstr>
      <vt:lpstr>Lato Regular</vt:lpstr>
      <vt:lpstr>Lora</vt:lpstr>
      <vt:lpstr>NimbusRomNo9L</vt:lpstr>
      <vt:lpstr>Times New Roman</vt:lpstr>
      <vt:lpstr>1_Office Theme</vt:lpstr>
      <vt:lpstr>Sequences and Time-Series in Medicine  July 25, 2020</vt:lpstr>
      <vt:lpstr>PowerPoint Presentation</vt:lpstr>
      <vt:lpstr>PowerPoint Presentation</vt:lpstr>
      <vt:lpstr>PowerPoint Presentation</vt:lpstr>
      <vt:lpstr>Modifications to RNN for Deidentification</vt:lpstr>
      <vt:lpstr>PowerPoint Presentation</vt:lpstr>
      <vt:lpstr>PowerPoint Presentation</vt:lpstr>
      <vt:lpstr>Results</vt:lpstr>
      <vt:lpstr>Train, Validation, Test</vt:lpstr>
      <vt:lpstr>Examples of PHI Identified by the RNN</vt:lpstr>
      <vt:lpstr>Evaluation Metrics</vt:lpstr>
      <vt:lpstr>PowerPoint Presentation</vt:lpstr>
      <vt:lpstr>Running Example: Predict Hypoxemia  during Surgery</vt:lpstr>
      <vt:lpstr>PowerPoint Presentation</vt:lpstr>
      <vt:lpstr>Data: Anesthesia Information Management System (AIMS)</vt:lpstr>
      <vt:lpstr>PowerPoint Presentation</vt:lpstr>
      <vt:lpstr>Prediction Tasks:</vt:lpstr>
      <vt:lpstr>Initial Prediction</vt:lpstr>
      <vt:lpstr>Initial Prediction</vt:lpstr>
      <vt:lpstr>Real-time Prediction</vt:lpstr>
      <vt:lpstr>Real-time Prediction</vt:lpstr>
      <vt:lpstr>Real-time Prediction</vt:lpstr>
      <vt:lpstr>Real-time Prediction</vt:lpstr>
      <vt:lpstr>Real-time Prediction</vt:lpstr>
      <vt:lpstr>Real-time Prediction</vt:lpstr>
      <vt:lpstr>Goal: combine x_t, …,x_(t-τ) into a fixed-length vector</vt:lpstr>
      <vt:lpstr>Goal: combine x_t, …,x_(t-τ) into a fixed-length vector</vt:lpstr>
      <vt:lpstr>Recall: Convert variable-length sentence to  fixed-length vector with max and average operations</vt:lpstr>
      <vt:lpstr>Goal: combine x_t, …,x_(t-τ) into a fixed-length vector</vt:lpstr>
      <vt:lpstr>Goal: combine x_t, …,x_(t-τ) into a fixed-length vector</vt:lpstr>
      <vt:lpstr>Goal: combine x_t, …,x_(t-τ) into a fixed-length vector</vt:lpstr>
      <vt:lpstr>Goal: combine x_t, …,x_(t-τ) into a fixed-length vector</vt:lpstr>
      <vt:lpstr>Real-time Prediction</vt:lpstr>
      <vt:lpstr>Summary Statistics</vt:lpstr>
      <vt:lpstr>In the Hypoxemia Paper:</vt:lpstr>
      <vt:lpstr>Real-time Prediction</vt:lpstr>
      <vt:lpstr>Now we can use logistic regression (or any other classifier)</vt:lpstr>
      <vt:lpstr>Contrast with text summary stats</vt:lpstr>
      <vt:lpstr>Challenges</vt:lpstr>
      <vt:lpstr>Prediction task A: one label per series</vt:lpstr>
      <vt:lpstr>Prediction task B: one label per time step</vt:lpstr>
      <vt:lpstr>Prediction task B: one label per time step</vt:lpstr>
      <vt:lpstr>Prediction task B: one label per time step</vt:lpstr>
      <vt:lpstr>Model Development &amp; Results</vt:lpstr>
      <vt:lpstr>Test / Validation / Train</vt:lpstr>
      <vt:lpstr>Their Classifier: Gradient Boosting Machine</vt:lpstr>
      <vt:lpstr>Their Model: Gradient Boosting Machine</vt:lpstr>
      <vt:lpstr>Comparison to Alternatives</vt:lpstr>
      <vt:lpstr>Comparison to Experts</vt:lpstr>
      <vt:lpstr>Is this a fair comparison?</vt:lpstr>
      <vt:lpstr>Interpretable Predictions</vt:lpstr>
      <vt:lpstr>Highlight Feature Importance</vt:lpstr>
      <vt:lpstr>Cumulative Effect of Features</vt:lpstr>
      <vt:lpstr>Model Predictions  vs Physician Predictions</vt:lpstr>
      <vt:lpstr>Sensitivity Analysis</vt:lpstr>
      <vt:lpstr>Alternative Approach: RNN</vt:lpstr>
      <vt:lpstr>PowerPoint Presentation</vt:lpstr>
      <vt:lpstr>PowerPoint Presentation</vt:lpstr>
      <vt:lpstr>RNN or CNN?</vt:lpstr>
      <vt:lpstr>Convolutional Architecture for Time Series (uses “dilated” convolutions)</vt:lpstr>
      <vt:lpstr>CNNs for Sequences: (Bai et al, 2018)</vt:lpstr>
      <vt:lpstr>Stacked RNN &amp; Transformer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for  Clinical Time Series  +DS In-Person Learning Experience (IPLE) January 31, 2019</dc:title>
  <dc:creator>Matthew Engelhard, M.D., Ph.D.</dc:creator>
  <cp:lastModifiedBy>Matthew Engelhard, M.D., Ph.D.</cp:lastModifiedBy>
  <cp:revision>65</cp:revision>
  <dcterms:created xsi:type="dcterms:W3CDTF">2019-01-30T01:26:12Z</dcterms:created>
  <dcterms:modified xsi:type="dcterms:W3CDTF">2020-07-24T04:42:30Z</dcterms:modified>
</cp:coreProperties>
</file>